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95" r:id="rId5"/>
    <p:sldId id="260" r:id="rId6"/>
    <p:sldId id="296" r:id="rId7"/>
    <p:sldId id="261" r:id="rId8"/>
    <p:sldId id="262" r:id="rId9"/>
    <p:sldId id="263" r:id="rId10"/>
    <p:sldId id="29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96" y="50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11/18/2021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iej.org.za/wp-content/uploads/2021/03/IEJ-policy-brief-UBIG_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68443" y="1600200"/>
            <a:ext cx="8915399" cy="2262781"/>
          </a:xfrm>
        </p:spPr>
        <p:txBody>
          <a:bodyPr>
            <a:normAutofit/>
          </a:bodyPr>
          <a:lstStyle/>
          <a:p>
            <a:r>
              <a:rPr lang="en-ZA" b="1" dirty="0" smtClean="0"/>
              <a:t>Social Security and the MTBPS</a:t>
            </a:r>
            <a:endParaRPr lang="en-ZA" b="1" dirty="0"/>
          </a:p>
        </p:txBody>
      </p:sp>
      <p:sp>
        <p:nvSpPr>
          <p:cNvPr id="3" name="Subtitle 2"/>
          <p:cNvSpPr>
            <a:spLocks noGrp="1"/>
          </p:cNvSpPr>
          <p:nvPr>
            <p:ph type="subTitle" idx="1"/>
          </p:nvPr>
        </p:nvSpPr>
        <p:spPr>
          <a:xfrm>
            <a:off x="2468442" y="3975122"/>
            <a:ext cx="8915399" cy="1126283"/>
          </a:xfrm>
        </p:spPr>
        <p:txBody>
          <a:bodyPr>
            <a:normAutofit/>
          </a:bodyPr>
          <a:lstStyle/>
          <a:p>
            <a:r>
              <a:rPr lang="en-ZA" sz="2800" b="1" dirty="0" smtClean="0"/>
              <a:t>The Future Trajectory of Social Grant Spending and </a:t>
            </a:r>
            <a:r>
              <a:rPr lang="en-ZA" sz="2800" b="1" dirty="0" err="1" smtClean="0"/>
              <a:t>SRoD</a:t>
            </a:r>
            <a:r>
              <a:rPr lang="en-ZA" sz="2800" b="1" dirty="0" smtClean="0"/>
              <a:t> in 2022</a:t>
            </a:r>
            <a:endParaRPr lang="en-ZA" sz="28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39903" y="5693434"/>
            <a:ext cx="1043938" cy="1043938"/>
          </a:xfrm>
          <a:prstGeom prst="rect">
            <a:avLst/>
          </a:prstGeom>
        </p:spPr>
      </p:pic>
    </p:spTree>
    <p:extLst>
      <p:ext uri="{BB962C8B-B14F-4D97-AF65-F5344CB8AC3E}">
        <p14:creationId xmlns:p14="http://schemas.microsoft.com/office/powerpoint/2010/main" val="4115510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Way Forward – What Do We Need</a:t>
            </a:r>
            <a:r>
              <a:rPr lang="en-ZA" dirty="0" smtClean="0"/>
              <a:t>? (</a:t>
            </a:r>
            <a:r>
              <a:rPr lang="en-ZA" dirty="0" err="1" smtClean="0"/>
              <a:t>cont</a:t>
            </a:r>
            <a:r>
              <a:rPr lang="en-ZA" dirty="0" smtClean="0"/>
              <a:t>…)</a:t>
            </a:r>
            <a:endParaRPr lang="en-ZA" dirty="0"/>
          </a:p>
        </p:txBody>
      </p:sp>
      <p:sp>
        <p:nvSpPr>
          <p:cNvPr id="3" name="Content Placeholder 2"/>
          <p:cNvSpPr>
            <a:spLocks noGrp="1"/>
          </p:cNvSpPr>
          <p:nvPr>
            <p:ph idx="1"/>
          </p:nvPr>
        </p:nvSpPr>
        <p:spPr/>
        <p:txBody>
          <a:bodyPr/>
          <a:lstStyle/>
          <a:p>
            <a:r>
              <a:rPr lang="en-GB" dirty="0" smtClean="0"/>
              <a:t>The </a:t>
            </a:r>
            <a:r>
              <a:rPr lang="en-GB" dirty="0"/>
              <a:t>claw-back from</a:t>
            </a:r>
            <a:r>
              <a:rPr lang="en-ZA" dirty="0" smtClean="0"/>
              <a:t> </a:t>
            </a:r>
            <a:r>
              <a:rPr lang="en-ZA" dirty="0"/>
              <a:t>from VAT, income tax and additional tax collections on GDP growth would cover </a:t>
            </a:r>
            <a:r>
              <a:rPr lang="en-ZA" dirty="0" smtClean="0"/>
              <a:t>the majority costs </a:t>
            </a:r>
            <a:r>
              <a:rPr lang="en-ZA" dirty="0"/>
              <a:t>of implementing </a:t>
            </a:r>
            <a:r>
              <a:rPr lang="en-ZA" dirty="0" smtClean="0"/>
              <a:t>the BIG (</a:t>
            </a:r>
            <a:r>
              <a:rPr lang="en-GB" dirty="0"/>
              <a:t>65% of the gross costs of the BIG and the CSG proposal in </a:t>
            </a:r>
            <a:r>
              <a:rPr lang="en-GB" dirty="0" smtClean="0"/>
              <a:t>2024/2025)</a:t>
            </a:r>
            <a:endParaRPr lang="en-GB" dirty="0"/>
          </a:p>
          <a:p>
            <a:r>
              <a:rPr lang="en-ZA" dirty="0" smtClean="0"/>
              <a:t>A </a:t>
            </a:r>
            <a:r>
              <a:rPr lang="en-ZA" dirty="0"/>
              <a:t>BIG is realistic and </a:t>
            </a:r>
            <a:r>
              <a:rPr lang="en-ZA" dirty="0" smtClean="0"/>
              <a:t>affordable</a:t>
            </a:r>
            <a:endParaRPr lang="en-ZA" dirty="0"/>
          </a:p>
          <a:p>
            <a:r>
              <a:rPr lang="en-ZA" dirty="0"/>
              <a:t>A commitment to South Africans’ dignity NOW! </a:t>
            </a:r>
          </a:p>
        </p:txBody>
      </p:sp>
    </p:spTree>
    <p:extLst>
      <p:ext uri="{BB962C8B-B14F-4D97-AF65-F5344CB8AC3E}">
        <p14:creationId xmlns:p14="http://schemas.microsoft.com/office/powerpoint/2010/main" val="5603953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0017" y="624110"/>
            <a:ext cx="9274596" cy="1288666"/>
          </a:xfrm>
        </p:spPr>
        <p:txBody>
          <a:bodyPr>
            <a:normAutofit fontScale="90000"/>
          </a:bodyPr>
          <a:lstStyle/>
          <a:p>
            <a:r>
              <a:rPr lang="en-ZA" b="1" dirty="0" smtClean="0"/>
              <a:t/>
            </a:r>
            <a:br>
              <a:rPr lang="en-ZA" b="1" dirty="0" smtClean="0"/>
            </a:br>
            <a:r>
              <a:rPr lang="en-ZA" b="1" dirty="0" smtClean="0"/>
              <a:t>The South African Socio-economic Condition</a:t>
            </a:r>
            <a:br>
              <a:rPr lang="en-ZA" b="1" dirty="0" smtClean="0"/>
            </a:br>
            <a:r>
              <a:rPr lang="en-ZA" b="1" dirty="0"/>
              <a:t/>
            </a:r>
            <a:br>
              <a:rPr lang="en-ZA" b="1" dirty="0"/>
            </a:br>
            <a:endParaRPr lang="en-ZA" b="1" dirty="0"/>
          </a:p>
        </p:txBody>
      </p:sp>
      <p:sp>
        <p:nvSpPr>
          <p:cNvPr id="3" name="Content Placeholder 2"/>
          <p:cNvSpPr>
            <a:spLocks noGrp="1"/>
          </p:cNvSpPr>
          <p:nvPr>
            <p:ph idx="1"/>
          </p:nvPr>
        </p:nvSpPr>
        <p:spPr>
          <a:xfrm>
            <a:off x="2589212" y="2096429"/>
            <a:ext cx="8915400" cy="3814793"/>
          </a:xfrm>
        </p:spPr>
        <p:txBody>
          <a:bodyPr>
            <a:normAutofit fontScale="92500" lnSpcReduction="10000"/>
          </a:bodyPr>
          <a:lstStyle/>
          <a:p>
            <a:r>
              <a:rPr lang="en-GB" dirty="0">
                <a:solidFill>
                  <a:schemeClr val="tx1"/>
                </a:solidFill>
              </a:rPr>
              <a:t>Unemployment is at an all-time high with a rate of 44.4% </a:t>
            </a:r>
            <a:r>
              <a:rPr lang="en-GB" dirty="0" smtClean="0">
                <a:solidFill>
                  <a:schemeClr val="tx1"/>
                </a:solidFill>
              </a:rPr>
              <a:t>- virtually </a:t>
            </a:r>
            <a:r>
              <a:rPr lang="en-GB" dirty="0">
                <a:solidFill>
                  <a:schemeClr val="tx1"/>
                </a:solidFill>
              </a:rPr>
              <a:t>half the labour </a:t>
            </a:r>
            <a:r>
              <a:rPr lang="en-GB" dirty="0" smtClean="0">
                <a:solidFill>
                  <a:schemeClr val="tx1"/>
                </a:solidFill>
              </a:rPr>
              <a:t>market. Many </a:t>
            </a:r>
            <a:r>
              <a:rPr lang="en-GB" dirty="0">
                <a:solidFill>
                  <a:schemeClr val="tx1"/>
                </a:solidFill>
              </a:rPr>
              <a:t>jobs are not decent jobs, with a rising working poor.</a:t>
            </a:r>
            <a:endParaRPr lang="en-GB" dirty="0" smtClean="0">
              <a:solidFill>
                <a:schemeClr val="tx1"/>
              </a:solidFill>
            </a:endParaRPr>
          </a:p>
          <a:p>
            <a:r>
              <a:rPr lang="en-US" dirty="0" smtClean="0">
                <a:solidFill>
                  <a:schemeClr val="tx1">
                    <a:lumMod val="95000"/>
                    <a:lumOff val="5000"/>
                  </a:schemeClr>
                </a:solidFill>
              </a:rPr>
              <a:t>44</a:t>
            </a:r>
            <a:r>
              <a:rPr lang="en-US" dirty="0">
                <a:solidFill>
                  <a:schemeClr val="tx1">
                    <a:lumMod val="95000"/>
                    <a:lumOff val="5000"/>
                  </a:schemeClr>
                </a:solidFill>
              </a:rPr>
              <a:t>% of Black Africans, 41% of Black  African women and 65% of youth </a:t>
            </a:r>
            <a:r>
              <a:rPr lang="en-US" dirty="0">
                <a:solidFill>
                  <a:prstClr val="black">
                    <a:lumMod val="95000"/>
                    <a:lumOff val="5000"/>
                  </a:prstClr>
                </a:solidFill>
                <a:latin typeface="Rockwell" panose="02060603020205020403"/>
              </a:rPr>
              <a:t>are </a:t>
            </a:r>
            <a:r>
              <a:rPr lang="en-US" dirty="0" smtClean="0">
                <a:solidFill>
                  <a:prstClr val="black">
                    <a:lumMod val="95000"/>
                    <a:lumOff val="5000"/>
                  </a:prstClr>
                </a:solidFill>
                <a:latin typeface="Rockwell" panose="02060603020205020403"/>
              </a:rPr>
              <a:t>unemployed</a:t>
            </a:r>
          </a:p>
          <a:p>
            <a:r>
              <a:rPr lang="en-GB" dirty="0">
                <a:solidFill>
                  <a:schemeClr val="tx1">
                    <a:lumMod val="95000"/>
                    <a:lumOff val="5000"/>
                  </a:schemeClr>
                </a:solidFill>
              </a:rPr>
              <a:t>Long term (permanent) unemployment is the norm.</a:t>
            </a:r>
            <a:endParaRPr lang="en-US" dirty="0" smtClean="0">
              <a:solidFill>
                <a:schemeClr val="tx1">
                  <a:lumMod val="95000"/>
                  <a:lumOff val="5000"/>
                </a:schemeClr>
              </a:solidFill>
            </a:endParaRPr>
          </a:p>
          <a:p>
            <a:r>
              <a:rPr lang="en-GB" dirty="0" smtClean="0">
                <a:solidFill>
                  <a:schemeClr val="tx1"/>
                </a:solidFill>
              </a:rPr>
              <a:t>1</a:t>
            </a:r>
            <a:r>
              <a:rPr lang="en-US" dirty="0">
                <a:solidFill>
                  <a:schemeClr val="tx1">
                    <a:lumMod val="95000"/>
                    <a:lumOff val="5000"/>
                  </a:schemeClr>
                </a:solidFill>
              </a:rPr>
              <a:t>1.4  Million South Africans are currently battling starvation (3 million of whom are </a:t>
            </a:r>
            <a:r>
              <a:rPr lang="en-US" dirty="0" smtClean="0">
                <a:solidFill>
                  <a:schemeClr val="tx1">
                    <a:lumMod val="95000"/>
                    <a:lumOff val="5000"/>
                  </a:schemeClr>
                </a:solidFill>
              </a:rPr>
              <a:t>children)</a:t>
            </a:r>
          </a:p>
          <a:p>
            <a:r>
              <a:rPr lang="en-US" b="1" dirty="0" smtClean="0">
                <a:solidFill>
                  <a:schemeClr val="accent1">
                    <a:lumMod val="75000"/>
                  </a:schemeClr>
                </a:solidFill>
                <a:hlinkClick r:id="rId2">
                  <a:extLst>
                    <a:ext uri="{A12FA001-AC4F-418D-AE19-62706E023703}">
                      <ahyp:hlinkClr xmlns:ahyp="http://schemas.microsoft.com/office/drawing/2018/hyperlinkcolor" xmlns="" xmlns:lc="http://schemas.openxmlformats.org/drawingml/2006/lockedCanvas" val="tx"/>
                    </a:ext>
                  </a:extLst>
                </a:hlinkClick>
              </a:rPr>
              <a:t>37</a:t>
            </a:r>
            <a:r>
              <a:rPr lang="en-US" b="1" dirty="0">
                <a:solidFill>
                  <a:schemeClr val="accent1">
                    <a:lumMod val="75000"/>
                  </a:schemeClr>
                </a:solidFill>
                <a:hlinkClick r:id="rId2">
                  <a:extLst>
                    <a:ext uri="{A12FA001-AC4F-418D-AE19-62706E023703}">
                      <ahyp:hlinkClr xmlns:ahyp="http://schemas.microsoft.com/office/drawing/2018/hyperlinkcolor" xmlns="" xmlns:lc="http://schemas.openxmlformats.org/drawingml/2006/lockedCanvas" val="tx"/>
                    </a:ext>
                  </a:extLst>
                </a:hlinkClick>
              </a:rPr>
              <a:t>% </a:t>
            </a:r>
            <a:r>
              <a:rPr lang="en-US" dirty="0">
                <a:solidFill>
                  <a:schemeClr val="tx1">
                    <a:lumMod val="95000"/>
                    <a:lumOff val="5000"/>
                  </a:schemeClr>
                </a:solidFill>
              </a:rPr>
              <a:t>of households  regularly run out of money for </a:t>
            </a:r>
            <a:r>
              <a:rPr lang="en-US" dirty="0" smtClean="0">
                <a:solidFill>
                  <a:schemeClr val="tx1">
                    <a:lumMod val="95000"/>
                    <a:lumOff val="5000"/>
                  </a:schemeClr>
                </a:solidFill>
              </a:rPr>
              <a:t>food</a:t>
            </a:r>
          </a:p>
          <a:p>
            <a:r>
              <a:rPr lang="en-US" dirty="0" smtClean="0">
                <a:solidFill>
                  <a:schemeClr val="tx1">
                    <a:lumMod val="95000"/>
                    <a:lumOff val="5000"/>
                  </a:schemeClr>
                </a:solidFill>
              </a:rPr>
              <a:t>People </a:t>
            </a:r>
            <a:r>
              <a:rPr lang="en-US" dirty="0">
                <a:solidFill>
                  <a:schemeClr val="tx1">
                    <a:lumMod val="95000"/>
                    <a:lumOff val="5000"/>
                  </a:schemeClr>
                </a:solidFill>
              </a:rPr>
              <a:t>of working age group (18 – 59 years) are without any social </a:t>
            </a:r>
            <a:r>
              <a:rPr lang="en-US" dirty="0" smtClean="0">
                <a:solidFill>
                  <a:schemeClr val="tx1">
                    <a:lumMod val="95000"/>
                    <a:lumOff val="5000"/>
                  </a:schemeClr>
                </a:solidFill>
              </a:rPr>
              <a:t>assistance</a:t>
            </a:r>
          </a:p>
          <a:p>
            <a:r>
              <a:rPr lang="en-GB" dirty="0">
                <a:solidFill>
                  <a:schemeClr val="tx1">
                    <a:lumMod val="95000"/>
                    <a:lumOff val="5000"/>
                  </a:schemeClr>
                </a:solidFill>
              </a:rPr>
              <a:t>Access to social security and social assistance is a Constitutional right, subject to </a:t>
            </a:r>
            <a:r>
              <a:rPr lang="en-GB" dirty="0" smtClean="0">
                <a:solidFill>
                  <a:schemeClr val="tx1">
                    <a:lumMod val="95000"/>
                    <a:lumOff val="5000"/>
                  </a:schemeClr>
                </a:solidFill>
              </a:rPr>
              <a:t>available resources</a:t>
            </a:r>
            <a:r>
              <a:rPr lang="en-GB" dirty="0">
                <a:solidFill>
                  <a:schemeClr val="tx1">
                    <a:lumMod val="95000"/>
                    <a:lumOff val="5000"/>
                  </a:schemeClr>
                </a:solidFill>
              </a:rPr>
              <a:t>.</a:t>
            </a:r>
            <a:r>
              <a:rPr lang="en-US" dirty="0">
                <a:solidFill>
                  <a:schemeClr val="tx1">
                    <a:lumMod val="95000"/>
                    <a:lumOff val="5000"/>
                  </a:schemeClr>
                </a:solidFill>
              </a:rPr>
              <a:t/>
            </a:r>
            <a:br>
              <a:rPr lang="en-US" dirty="0">
                <a:solidFill>
                  <a:schemeClr val="tx1">
                    <a:lumMod val="95000"/>
                    <a:lumOff val="5000"/>
                  </a:schemeClr>
                </a:solidFill>
              </a:rPr>
            </a:br>
            <a:endParaRPr lang="en-ZA"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4230" y="5684807"/>
            <a:ext cx="1040381" cy="1040381"/>
          </a:xfrm>
          <a:prstGeom prst="rect">
            <a:avLst/>
          </a:prstGeom>
        </p:spPr>
      </p:pic>
    </p:spTree>
    <p:extLst>
      <p:ext uri="{BB962C8B-B14F-4D97-AF65-F5344CB8AC3E}">
        <p14:creationId xmlns:p14="http://schemas.microsoft.com/office/powerpoint/2010/main" val="925182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Social Security and Livelihoods</a:t>
            </a:r>
            <a:endParaRPr lang="en-ZA" b="1" dirty="0"/>
          </a:p>
        </p:txBody>
      </p:sp>
      <p:sp>
        <p:nvSpPr>
          <p:cNvPr id="3" name="Content Placeholder 2"/>
          <p:cNvSpPr>
            <a:spLocks noGrp="1"/>
          </p:cNvSpPr>
          <p:nvPr>
            <p:ph idx="1"/>
          </p:nvPr>
        </p:nvSpPr>
        <p:spPr>
          <a:xfrm>
            <a:off x="1494263" y="1326995"/>
            <a:ext cx="10010349" cy="4831209"/>
          </a:xfrm>
        </p:spPr>
        <p:txBody>
          <a:bodyPr>
            <a:normAutofit fontScale="92500" lnSpcReduction="20000"/>
          </a:bodyPr>
          <a:lstStyle/>
          <a:p>
            <a:r>
              <a:rPr lang="en-GB" dirty="0" smtClean="0"/>
              <a:t>Expansion of social security has been the single most successful tool through which the post-apartheid South African government has reduced poverty and improved the average standards of living in South Africa</a:t>
            </a:r>
          </a:p>
          <a:p>
            <a:pPr lvl="1"/>
            <a:r>
              <a:rPr lang="en-GB" dirty="0" smtClean="0"/>
              <a:t>Increasing access to housing and basic services e.g. health and sanitation</a:t>
            </a:r>
          </a:p>
          <a:p>
            <a:pPr lvl="1"/>
            <a:r>
              <a:rPr lang="en-GB" dirty="0" err="1" smtClean="0"/>
              <a:t>Deracialisation</a:t>
            </a:r>
            <a:r>
              <a:rPr lang="en-GB" dirty="0" smtClean="0"/>
              <a:t> and expansion of social assistance grants to the aged and for child support</a:t>
            </a:r>
          </a:p>
          <a:p>
            <a:r>
              <a:rPr lang="en-GB" dirty="0" smtClean="0"/>
              <a:t>Social security, particularly cash grants, has been more successful than any other economic policy measures implemented by government in improving average livelihoods in South Africa </a:t>
            </a:r>
          </a:p>
          <a:p>
            <a:pPr lvl="1"/>
            <a:r>
              <a:rPr lang="en-GB" dirty="0" smtClean="0"/>
              <a:t>Business friendly economic policies, </a:t>
            </a:r>
            <a:r>
              <a:rPr lang="en-GB" dirty="0" smtClean="0"/>
              <a:t>Investment and employment incentives, public works programmes, industrial policy, etc.</a:t>
            </a:r>
          </a:p>
          <a:p>
            <a:r>
              <a:rPr lang="en-GB" dirty="0" smtClean="0"/>
              <a:t>However, government is reluctant to acknowledge the merits of its success in fighting poverty through social security measures and grants </a:t>
            </a:r>
          </a:p>
          <a:p>
            <a:r>
              <a:rPr lang="en-GB" dirty="0" smtClean="0"/>
              <a:t>Instead, it continues to voice concern about grants creating dependency – a </a:t>
            </a:r>
            <a:r>
              <a:rPr lang="en-GB" dirty="0"/>
              <a:t>myth, </a:t>
            </a:r>
            <a:r>
              <a:rPr lang="en-GB" dirty="0" smtClean="0"/>
              <a:t>and refers </a:t>
            </a:r>
            <a:r>
              <a:rPr lang="en-GB" dirty="0"/>
              <a:t>to job creation as if that were feasible to absorb the millions of excluded people.</a:t>
            </a:r>
            <a:endParaRPr lang="en-GB" dirty="0" smtClean="0"/>
          </a:p>
          <a:p>
            <a:r>
              <a:rPr lang="en-GB" dirty="0"/>
              <a:t>It comes down to fiscal framework and what resources are made available: SPII and </a:t>
            </a:r>
            <a:r>
              <a:rPr lang="en-GB" dirty="0" smtClean="0"/>
              <a:t>others have </a:t>
            </a:r>
            <a:r>
              <a:rPr lang="en-GB" dirty="0"/>
              <a:t>shared research that shows it is a repeated refusal to consider </a:t>
            </a:r>
            <a:r>
              <a:rPr lang="en-GB" dirty="0" smtClean="0"/>
              <a:t>alternative approaches </a:t>
            </a:r>
            <a:r>
              <a:rPr lang="en-GB" dirty="0"/>
              <a:t>that condemns millions of rights holders in SA to misery, lack of hope.</a:t>
            </a:r>
            <a:endParaRPr lang="en-GB"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9264" y="5719313"/>
            <a:ext cx="1065348" cy="1065348"/>
          </a:xfrm>
          <a:prstGeom prst="rect">
            <a:avLst/>
          </a:prstGeom>
        </p:spPr>
      </p:pic>
    </p:spTree>
    <p:extLst>
      <p:ext uri="{BB962C8B-B14F-4D97-AF65-F5344CB8AC3E}">
        <p14:creationId xmlns:p14="http://schemas.microsoft.com/office/powerpoint/2010/main" val="239804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63514"/>
          </a:xfrm>
        </p:spPr>
        <p:txBody>
          <a:bodyPr/>
          <a:lstStyle/>
          <a:p>
            <a:r>
              <a:rPr lang="en-ZA" b="1" dirty="0"/>
              <a:t>Social Assistance Grants</a:t>
            </a:r>
            <a:endParaRPr lang="en-Z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5458820"/>
              </p:ext>
            </p:extLst>
          </p:nvPr>
        </p:nvGraphicFramePr>
        <p:xfrm>
          <a:off x="2589213" y="1754153"/>
          <a:ext cx="8915400" cy="4954558"/>
        </p:xfrm>
        <a:graphic>
          <a:graphicData uri="http://schemas.openxmlformats.org/drawingml/2006/table">
            <a:tbl>
              <a:tblPr firstRow="1" bandRow="1">
                <a:tableStyleId>{5C22544A-7EE6-4342-B048-85BDC9FD1C3A}</a:tableStyleId>
              </a:tblPr>
              <a:tblGrid>
                <a:gridCol w="2971800"/>
                <a:gridCol w="2971800"/>
                <a:gridCol w="2971800"/>
              </a:tblGrid>
              <a:tr h="383545">
                <a:tc>
                  <a:txBody>
                    <a:bodyPr/>
                    <a:lstStyle/>
                    <a:p>
                      <a:r>
                        <a:rPr lang="en-ZA" dirty="0" smtClean="0"/>
                        <a:t>Grant</a:t>
                      </a:r>
                      <a:r>
                        <a:rPr lang="en-ZA" baseline="0" dirty="0" smtClean="0"/>
                        <a:t> Type</a:t>
                      </a:r>
                      <a:endParaRPr lang="en-ZA" dirty="0"/>
                    </a:p>
                  </a:txBody>
                  <a:tcPr/>
                </a:tc>
                <a:tc>
                  <a:txBody>
                    <a:bodyPr/>
                    <a:lstStyle/>
                    <a:p>
                      <a:r>
                        <a:rPr lang="en-ZA" dirty="0" smtClean="0"/>
                        <a:t>Amount Payable - 2021</a:t>
                      </a:r>
                      <a:endParaRPr lang="en-ZA" dirty="0"/>
                    </a:p>
                  </a:txBody>
                  <a:tcPr/>
                </a:tc>
                <a:tc>
                  <a:txBody>
                    <a:bodyPr/>
                    <a:lstStyle/>
                    <a:p>
                      <a:r>
                        <a:rPr lang="en-ZA" dirty="0" smtClean="0"/>
                        <a:t>Food</a:t>
                      </a:r>
                      <a:r>
                        <a:rPr lang="en-ZA" baseline="0" dirty="0" smtClean="0"/>
                        <a:t> Poverty Line</a:t>
                      </a:r>
                      <a:endParaRPr lang="en-ZA" dirty="0"/>
                    </a:p>
                  </a:txBody>
                  <a:tcPr/>
                </a:tc>
              </a:tr>
              <a:tr h="662008">
                <a:tc>
                  <a:txBody>
                    <a:bodyPr/>
                    <a:lstStyle/>
                    <a:p>
                      <a:r>
                        <a:rPr lang="en-GB" sz="1800" b="0" i="0" u="none" strike="noStrike" kern="1200" baseline="0" dirty="0" smtClean="0">
                          <a:solidFill>
                            <a:schemeClr val="dk1"/>
                          </a:solidFill>
                          <a:latin typeface="+mn-lt"/>
                          <a:ea typeface="+mn-ea"/>
                          <a:cs typeface="+mn-cs"/>
                        </a:rPr>
                        <a:t>Older Persons Grant (Old age pension)</a:t>
                      </a:r>
                    </a:p>
                  </a:txBody>
                  <a:tcPr/>
                </a:tc>
                <a:tc>
                  <a:txBody>
                    <a:bodyPr/>
                    <a:lstStyle/>
                    <a:p>
                      <a:r>
                        <a:rPr lang="en-GB" dirty="0" smtClean="0"/>
                        <a:t>R1890.</a:t>
                      </a:r>
                    </a:p>
                  </a:txBody>
                  <a:tcPr/>
                </a:tc>
                <a:tc>
                  <a:txBody>
                    <a:bodyPr/>
                    <a:lstStyle/>
                    <a:p>
                      <a:endParaRPr lang="en-ZA"/>
                    </a:p>
                  </a:txBody>
                  <a:tcPr/>
                </a:tc>
              </a:tr>
              <a:tr h="94572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1800" b="0" i="0" u="none" strike="noStrike" kern="1200" baseline="0" dirty="0" smtClean="0">
                          <a:solidFill>
                            <a:schemeClr val="dk1"/>
                          </a:solidFill>
                          <a:latin typeface="+mn-lt"/>
                          <a:ea typeface="+mn-ea"/>
                          <a:cs typeface="+mn-cs"/>
                        </a:rPr>
                        <a:t>Older Persons Grant (Old age pension) Beneficiary older than 75 years</a:t>
                      </a:r>
                      <a:endParaRPr lang="en-ZA" dirty="0" smtClean="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R1910.</a:t>
                      </a:r>
                    </a:p>
                  </a:txBody>
                  <a:tcPr/>
                </a:tc>
                <a:tc>
                  <a:txBody>
                    <a:bodyPr/>
                    <a:lstStyle/>
                    <a:p>
                      <a:endParaRPr lang="en-ZA" dirty="0"/>
                    </a:p>
                  </a:txBody>
                  <a:tcPr/>
                </a:tc>
              </a:tr>
              <a:tr h="38354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0" i="0" u="none" strike="noStrike" kern="1200" baseline="0" dirty="0" smtClean="0">
                          <a:solidFill>
                            <a:schemeClr val="dk1"/>
                          </a:solidFill>
                          <a:latin typeface="+mn-lt"/>
                          <a:ea typeface="+mn-ea"/>
                          <a:cs typeface="+mn-cs"/>
                        </a:rPr>
                        <a:t>Disability Grant</a:t>
                      </a:r>
                      <a:endParaRPr lang="en-Z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R1890.</a:t>
                      </a:r>
                    </a:p>
                  </a:txBody>
                  <a:tcPr/>
                </a:tc>
                <a:tc>
                  <a:txBody>
                    <a:bodyPr/>
                    <a:lstStyle/>
                    <a:p>
                      <a:endParaRPr lang="en-ZA" dirty="0"/>
                    </a:p>
                  </a:txBody>
                  <a:tcPr/>
                </a:tc>
              </a:tr>
              <a:tr h="38354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0" i="0" u="none" strike="noStrike" kern="1200" baseline="0" dirty="0" smtClean="0">
                          <a:solidFill>
                            <a:schemeClr val="dk1"/>
                          </a:solidFill>
                          <a:latin typeface="+mn-lt"/>
                          <a:ea typeface="+mn-ea"/>
                          <a:cs typeface="+mn-cs"/>
                        </a:rPr>
                        <a:t>War Veteran’s Grant</a:t>
                      </a:r>
                      <a:endParaRPr lang="en-ZA" dirty="0"/>
                    </a:p>
                  </a:txBody>
                  <a:tcPr/>
                </a:tc>
                <a:tc>
                  <a:txBody>
                    <a:bodyPr/>
                    <a:lstStyle/>
                    <a:p>
                      <a:r>
                        <a:rPr lang="en-ZA" dirty="0" smtClean="0"/>
                        <a:t>R1910</a:t>
                      </a:r>
                      <a:endParaRPr lang="en-ZA" dirty="0"/>
                    </a:p>
                  </a:txBody>
                  <a:tcPr/>
                </a:tc>
                <a:tc>
                  <a:txBody>
                    <a:bodyPr/>
                    <a:lstStyle/>
                    <a:p>
                      <a:endParaRPr lang="en-ZA" dirty="0"/>
                    </a:p>
                  </a:txBody>
                  <a:tcPr/>
                </a:tc>
              </a:tr>
              <a:tr h="38354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0" i="0" u="none" strike="noStrike" kern="1200" baseline="0" dirty="0" smtClean="0">
                          <a:solidFill>
                            <a:schemeClr val="dk1"/>
                          </a:solidFill>
                          <a:latin typeface="+mn-lt"/>
                          <a:ea typeface="+mn-ea"/>
                          <a:cs typeface="+mn-cs"/>
                        </a:rPr>
                        <a:t>Grant in aid</a:t>
                      </a:r>
                      <a:endParaRPr lang="en-Z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R460.</a:t>
                      </a:r>
                      <a:endParaRPr lang="en-ZA" dirty="0"/>
                    </a:p>
                  </a:txBody>
                  <a:tcPr/>
                </a:tc>
                <a:tc>
                  <a:txBody>
                    <a:bodyPr/>
                    <a:lstStyle/>
                    <a:p>
                      <a:endParaRPr lang="en-ZA" dirty="0"/>
                    </a:p>
                  </a:txBody>
                  <a:tcPr/>
                </a:tc>
              </a:tr>
              <a:tr h="38354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0" i="0" u="none" strike="noStrike" kern="1200" baseline="0" dirty="0" smtClean="0">
                          <a:solidFill>
                            <a:schemeClr val="dk1"/>
                          </a:solidFill>
                          <a:latin typeface="+mn-lt"/>
                          <a:ea typeface="+mn-ea"/>
                          <a:cs typeface="+mn-cs"/>
                        </a:rPr>
                        <a:t>Child Support Grant</a:t>
                      </a:r>
                      <a:endParaRPr lang="en-Z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R460.</a:t>
                      </a:r>
                      <a:endParaRPr lang="en-ZA" dirty="0"/>
                    </a:p>
                  </a:txBody>
                  <a:tcPr/>
                </a:tc>
                <a:tc>
                  <a:txBody>
                    <a:bodyPr/>
                    <a:lstStyle/>
                    <a:p>
                      <a:r>
                        <a:rPr lang="en-ZA" dirty="0" smtClean="0"/>
                        <a:t>74%</a:t>
                      </a:r>
                      <a:endParaRPr lang="en-ZA" dirty="0"/>
                    </a:p>
                  </a:txBody>
                  <a:tcPr/>
                </a:tc>
              </a:tr>
              <a:tr h="38354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ZA" sz="1800" b="0" i="0" u="none" strike="noStrike" kern="1200" baseline="0" dirty="0" smtClean="0">
                          <a:solidFill>
                            <a:schemeClr val="dk1"/>
                          </a:solidFill>
                          <a:latin typeface="+mn-lt"/>
                          <a:ea typeface="+mn-ea"/>
                          <a:cs typeface="+mn-cs"/>
                        </a:rPr>
                        <a:t>Foster Child Grant</a:t>
                      </a:r>
                      <a:endParaRPr lang="en-ZA"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R1050.</a:t>
                      </a:r>
                      <a:endParaRPr lang="en-ZA" dirty="0"/>
                    </a:p>
                  </a:txBody>
                  <a:tcPr/>
                </a:tc>
                <a:tc>
                  <a:txBody>
                    <a:bodyPr/>
                    <a:lstStyle/>
                    <a:p>
                      <a:endParaRPr lang="en-ZA" dirty="0"/>
                    </a:p>
                  </a:txBody>
                  <a:tcPr/>
                </a:tc>
              </a:tr>
              <a:tr h="662008">
                <a:tc>
                  <a:txBody>
                    <a:bodyPr/>
                    <a:lstStyle/>
                    <a:p>
                      <a:r>
                        <a:rPr lang="en-ZA" sz="1800" b="0" i="0" u="none" strike="noStrike" kern="1200" baseline="0" dirty="0" smtClean="0">
                          <a:solidFill>
                            <a:schemeClr val="dk1"/>
                          </a:solidFill>
                          <a:latin typeface="+mn-lt"/>
                          <a:ea typeface="+mn-ea"/>
                          <a:cs typeface="+mn-cs"/>
                        </a:rPr>
                        <a:t>Care Dependency Grant</a:t>
                      </a:r>
                      <a:endParaRPr lang="en-ZA" dirty="0"/>
                    </a:p>
                  </a:txBody>
                  <a:tcPr/>
                </a:tc>
                <a:tc>
                  <a:txBody>
                    <a:bodyPr/>
                    <a:lstStyle/>
                    <a:p>
                      <a:r>
                        <a:rPr lang="en-GB" dirty="0" smtClean="0"/>
                        <a:t>R1890.</a:t>
                      </a:r>
                      <a:endParaRPr lang="en-ZA" dirty="0"/>
                    </a:p>
                  </a:txBody>
                  <a:tcPr/>
                </a:tc>
                <a:tc>
                  <a:txBody>
                    <a:bodyPr/>
                    <a:lstStyle/>
                    <a:p>
                      <a:endParaRPr lang="en-ZA" dirty="0"/>
                    </a:p>
                  </a:txBody>
                  <a:tcPr/>
                </a:tc>
              </a:tr>
              <a:tr h="383545">
                <a:tc>
                  <a:txBody>
                    <a:bodyPr/>
                    <a:lstStyle/>
                    <a:p>
                      <a:r>
                        <a:rPr lang="en-ZA" dirty="0" smtClean="0"/>
                        <a:t>Social Relief of Distress</a:t>
                      </a:r>
                      <a:endParaRPr lang="en-ZA" dirty="0"/>
                    </a:p>
                  </a:txBody>
                  <a:tcPr/>
                </a:tc>
                <a:tc>
                  <a:txBody>
                    <a:bodyPr/>
                    <a:lstStyle/>
                    <a:p>
                      <a:r>
                        <a:rPr lang="en-ZA" dirty="0" smtClean="0"/>
                        <a:t>R350.</a:t>
                      </a:r>
                      <a:endParaRPr lang="en-ZA" dirty="0"/>
                    </a:p>
                  </a:txBody>
                  <a:tcPr/>
                </a:tc>
                <a:tc>
                  <a:txBody>
                    <a:bodyPr/>
                    <a:lstStyle/>
                    <a:p>
                      <a:r>
                        <a:rPr lang="en-ZA" dirty="0" smtClean="0"/>
                        <a:t>56%</a:t>
                      </a:r>
                      <a:endParaRPr lang="en-ZA" dirty="0"/>
                    </a:p>
                  </a:txBody>
                  <a:tcPr/>
                </a:tc>
              </a:tr>
            </a:tbl>
          </a:graphicData>
        </a:graphic>
      </p:graphicFrame>
    </p:spTree>
    <p:extLst>
      <p:ext uri="{BB962C8B-B14F-4D97-AF65-F5344CB8AC3E}">
        <p14:creationId xmlns:p14="http://schemas.microsoft.com/office/powerpoint/2010/main" val="4219100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Social Relief of Distress Grant (</a:t>
            </a:r>
            <a:r>
              <a:rPr lang="en-ZA" b="1" dirty="0" err="1" smtClean="0"/>
              <a:t>SRoD</a:t>
            </a:r>
            <a:r>
              <a:rPr lang="en-ZA" b="1" dirty="0" smtClean="0"/>
              <a:t>) </a:t>
            </a:r>
            <a:endParaRPr lang="en-ZA" b="1" dirty="0"/>
          </a:p>
        </p:txBody>
      </p:sp>
      <p:sp>
        <p:nvSpPr>
          <p:cNvPr id="3" name="Content Placeholder 2"/>
          <p:cNvSpPr>
            <a:spLocks noGrp="1"/>
          </p:cNvSpPr>
          <p:nvPr>
            <p:ph idx="1"/>
          </p:nvPr>
        </p:nvSpPr>
        <p:spPr>
          <a:xfrm>
            <a:off x="1672683" y="1516566"/>
            <a:ext cx="9831929" cy="4394656"/>
          </a:xfrm>
        </p:spPr>
        <p:txBody>
          <a:bodyPr>
            <a:normAutofit lnSpcReduction="10000"/>
          </a:bodyPr>
          <a:lstStyle/>
          <a:p>
            <a:r>
              <a:rPr lang="en-GB" dirty="0"/>
              <a:t>Although it existed as an exceptional category of grant in the Social </a:t>
            </a:r>
            <a:r>
              <a:rPr lang="en-GB" dirty="0" smtClean="0"/>
              <a:t>Assistance Act </a:t>
            </a:r>
            <a:r>
              <a:rPr lang="en-GB" dirty="0"/>
              <a:t>of 2004, it was </a:t>
            </a:r>
            <a:r>
              <a:rPr lang="en-GB" dirty="0" smtClean="0"/>
              <a:t>first introduced in March 2020 for </a:t>
            </a:r>
            <a:r>
              <a:rPr lang="en-GB" dirty="0"/>
              <a:t>6 months to be paid to individuals who are currently unemployed, do not receive any form of income, social grant or UIF payment etc</a:t>
            </a:r>
            <a:r>
              <a:rPr lang="en-GB" dirty="0" smtClean="0"/>
              <a:t>.</a:t>
            </a:r>
          </a:p>
          <a:p>
            <a:r>
              <a:rPr lang="en-GB" dirty="0"/>
              <a:t>During the first iteration of the grant, almost 10 million applications were received </a:t>
            </a:r>
            <a:r>
              <a:rPr lang="en-GB" dirty="0" smtClean="0"/>
              <a:t>by SASSA with </a:t>
            </a:r>
            <a:r>
              <a:rPr lang="en-GB" dirty="0"/>
              <a:t>just over 6 million approved for payment to the tune of R24 </a:t>
            </a:r>
            <a:r>
              <a:rPr lang="en-GB" dirty="0" smtClean="0"/>
              <a:t>billion</a:t>
            </a:r>
            <a:r>
              <a:rPr lang="en-GB" dirty="0"/>
              <a:t>. . Women care </a:t>
            </a:r>
            <a:r>
              <a:rPr lang="en-GB" dirty="0" err="1"/>
              <a:t>care</a:t>
            </a:r>
            <a:r>
              <a:rPr lang="en-GB" dirty="0"/>
              <a:t> givers were excluded a massive blow for </a:t>
            </a:r>
            <a:r>
              <a:rPr lang="en-GB" dirty="0" smtClean="0"/>
              <a:t>rights and </a:t>
            </a:r>
            <a:r>
              <a:rPr lang="en-GB" dirty="0"/>
              <a:t>well being of </a:t>
            </a:r>
            <a:r>
              <a:rPr lang="en-GB" dirty="0" smtClean="0"/>
              <a:t>women.</a:t>
            </a:r>
          </a:p>
          <a:p>
            <a:r>
              <a:rPr lang="en-GB" dirty="0" err="1" smtClean="0"/>
              <a:t>SRoD</a:t>
            </a:r>
            <a:r>
              <a:rPr lang="en-GB" dirty="0" smtClean="0"/>
              <a:t> was reintroduced in August 2021 until March 2022 – following  socio-political unrests of July 2021.</a:t>
            </a:r>
            <a:endParaRPr lang="en-GB" dirty="0"/>
          </a:p>
          <a:p>
            <a:r>
              <a:rPr lang="en-GB" dirty="0" smtClean="0"/>
              <a:t>As </a:t>
            </a:r>
            <a:r>
              <a:rPr lang="en-GB" dirty="0"/>
              <a:t>at 10 November 2021, a total of 14 527 226 applications have been received by SASSA</a:t>
            </a:r>
            <a:r>
              <a:rPr lang="en-GB" dirty="0" smtClean="0"/>
              <a:t>.</a:t>
            </a:r>
          </a:p>
          <a:p>
            <a:r>
              <a:rPr lang="en-GB" dirty="0"/>
              <a:t>The age group 18 to 35 years (total of 8 784 967 which is 61% of the total number of applications) remains the largest number of </a:t>
            </a:r>
            <a:r>
              <a:rPr lang="en-GB" dirty="0" smtClean="0"/>
              <a:t>applicants.</a:t>
            </a:r>
          </a:p>
          <a:p>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3072" y="5623121"/>
            <a:ext cx="1161540" cy="1161540"/>
          </a:xfrm>
          <a:prstGeom prst="rect">
            <a:avLst/>
          </a:prstGeom>
        </p:spPr>
      </p:pic>
    </p:spTree>
    <p:extLst>
      <p:ext uri="{BB962C8B-B14F-4D97-AF65-F5344CB8AC3E}">
        <p14:creationId xmlns:p14="http://schemas.microsoft.com/office/powerpoint/2010/main" val="14395325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Social Relief of Distress Grant (</a:t>
            </a:r>
            <a:r>
              <a:rPr lang="en-ZA" b="1" dirty="0" err="1"/>
              <a:t>SRoD</a:t>
            </a:r>
            <a:r>
              <a:rPr lang="en-ZA" b="1" dirty="0"/>
              <a:t>) </a:t>
            </a:r>
            <a:r>
              <a:rPr lang="en-ZA" b="1" dirty="0" smtClean="0"/>
              <a:t>(</a:t>
            </a:r>
            <a:r>
              <a:rPr lang="en-ZA" b="1" dirty="0" err="1" smtClean="0"/>
              <a:t>cont</a:t>
            </a:r>
            <a:r>
              <a:rPr lang="en-ZA" b="1" dirty="0" smtClean="0"/>
              <a:t>…)</a:t>
            </a:r>
            <a:endParaRPr lang="en-ZA" dirty="0"/>
          </a:p>
        </p:txBody>
      </p:sp>
      <p:sp>
        <p:nvSpPr>
          <p:cNvPr id="3" name="Content Placeholder 2"/>
          <p:cNvSpPr>
            <a:spLocks noGrp="1"/>
          </p:cNvSpPr>
          <p:nvPr>
            <p:ph idx="1"/>
          </p:nvPr>
        </p:nvSpPr>
        <p:spPr>
          <a:xfrm>
            <a:off x="2592925" y="2152186"/>
            <a:ext cx="8915400" cy="4248614"/>
          </a:xfrm>
        </p:spPr>
        <p:txBody>
          <a:bodyPr>
            <a:normAutofit/>
          </a:bodyPr>
          <a:lstStyle/>
          <a:p>
            <a:r>
              <a:rPr lang="en-ZA" dirty="0" smtClean="0"/>
              <a:t>Push from civil society and the Department of Social Development for extension of </a:t>
            </a:r>
            <a:r>
              <a:rPr lang="en-ZA" dirty="0" err="1" smtClean="0"/>
              <a:t>SRoD</a:t>
            </a:r>
            <a:r>
              <a:rPr lang="en-ZA" dirty="0" smtClean="0"/>
              <a:t> into a Basic Income Grant (BIG).</a:t>
            </a:r>
          </a:p>
          <a:p>
            <a:r>
              <a:rPr lang="en-GB" dirty="0"/>
              <a:t>Conflicting remarks between President </a:t>
            </a:r>
            <a:r>
              <a:rPr lang="en-GB" dirty="0" smtClean="0"/>
              <a:t>Cyril </a:t>
            </a:r>
            <a:r>
              <a:rPr lang="en-GB" dirty="0" err="1" smtClean="0"/>
              <a:t>Ramaphosa</a:t>
            </a:r>
            <a:r>
              <a:rPr lang="en-GB" dirty="0" smtClean="0"/>
              <a:t> </a:t>
            </a:r>
            <a:r>
              <a:rPr lang="en-GB" dirty="0"/>
              <a:t>and Minister </a:t>
            </a:r>
            <a:r>
              <a:rPr lang="en-GB" dirty="0" smtClean="0"/>
              <a:t>of Finance, Enoch </a:t>
            </a:r>
            <a:r>
              <a:rPr lang="en-GB" dirty="0" err="1" smtClean="0"/>
              <a:t>Godongwana</a:t>
            </a:r>
            <a:r>
              <a:rPr lang="en-GB" dirty="0" smtClean="0"/>
              <a:t> concerning the BIG: </a:t>
            </a:r>
          </a:p>
          <a:p>
            <a:pPr marL="742950" lvl="2" indent="-342900"/>
            <a:r>
              <a:rPr lang="en-GB" sz="1600" dirty="0"/>
              <a:t>President: the government is considering the feasibility of introducing a permanent basic income </a:t>
            </a:r>
            <a:r>
              <a:rPr lang="en-GB" sz="1600" dirty="0" smtClean="0"/>
              <a:t>grant beyond the end of the </a:t>
            </a:r>
            <a:r>
              <a:rPr lang="en-GB" sz="1600" dirty="0" err="1" smtClean="0"/>
              <a:t>SRoD</a:t>
            </a:r>
            <a:r>
              <a:rPr lang="en-GB" sz="1600" dirty="0" smtClean="0"/>
              <a:t> grant in March 2022. This </a:t>
            </a:r>
            <a:r>
              <a:rPr lang="en-GB" sz="1600" dirty="0"/>
              <a:t>will validate our people and show them that we are giving serious consideration to their </a:t>
            </a:r>
            <a:r>
              <a:rPr lang="en-GB" sz="1600" dirty="0" smtClean="0"/>
              <a:t>lives.</a:t>
            </a:r>
          </a:p>
          <a:p>
            <a:pPr marL="742950" lvl="2" indent="-342900"/>
            <a:r>
              <a:rPr lang="en-GB" sz="1600" dirty="0"/>
              <a:t>Minister of Finance:  </a:t>
            </a:r>
            <a:r>
              <a:rPr lang="en-GB" sz="1600" dirty="0" smtClean="0"/>
              <a:t>we should </a:t>
            </a:r>
            <a:r>
              <a:rPr lang="en-GB" sz="1600" dirty="0"/>
              <a:t>rather use the funds to help employ black youth, rather than deliver another </a:t>
            </a:r>
            <a:r>
              <a:rPr lang="en-GB" sz="1600" dirty="0" smtClean="0"/>
              <a:t>hand-out. The </a:t>
            </a:r>
            <a:r>
              <a:rPr lang="en-GB" sz="1600" dirty="0" err="1" smtClean="0"/>
              <a:t>SRoD</a:t>
            </a:r>
            <a:r>
              <a:rPr lang="en-GB" sz="1600" dirty="0" smtClean="0"/>
              <a:t> is ending at the end of March 2022.</a:t>
            </a:r>
          </a:p>
          <a:p>
            <a:pPr marL="400050" lvl="2" indent="0">
              <a:buNone/>
            </a:pPr>
            <a:endParaRPr lang="en-GB" dirty="0" smtClean="0"/>
          </a:p>
          <a:p>
            <a:pPr marL="742950" lvl="2" indent="-342900"/>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3072" y="5611969"/>
            <a:ext cx="1161540" cy="1161540"/>
          </a:xfrm>
          <a:prstGeom prst="rect">
            <a:avLst/>
          </a:prstGeom>
        </p:spPr>
      </p:pic>
    </p:spTree>
    <p:extLst>
      <p:ext uri="{BB962C8B-B14F-4D97-AF65-F5344CB8AC3E}">
        <p14:creationId xmlns:p14="http://schemas.microsoft.com/office/powerpoint/2010/main" val="36716422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9043" y="512598"/>
            <a:ext cx="9229763" cy="1148934"/>
          </a:xfrm>
        </p:spPr>
        <p:txBody>
          <a:bodyPr>
            <a:normAutofit fontScale="90000"/>
          </a:bodyPr>
          <a:lstStyle/>
          <a:p>
            <a:r>
              <a:rPr lang="en-ZA" b="1" dirty="0" smtClean="0"/>
              <a:t>Projected Spend on Social Security and Social Grant – FY2022 - 2024</a:t>
            </a:r>
            <a:endParaRPr lang="en-ZA"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3000" y="5633049"/>
            <a:ext cx="1151612" cy="1151612"/>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2193042670"/>
              </p:ext>
            </p:extLst>
          </p:nvPr>
        </p:nvGraphicFramePr>
        <p:xfrm>
          <a:off x="1505417" y="1679508"/>
          <a:ext cx="8847584" cy="4765898"/>
        </p:xfrm>
        <a:graphic>
          <a:graphicData uri="http://schemas.openxmlformats.org/drawingml/2006/table">
            <a:tbl>
              <a:tblPr/>
              <a:tblGrid>
                <a:gridCol w="2495913"/>
                <a:gridCol w="671315"/>
                <a:gridCol w="671315"/>
                <a:gridCol w="671315"/>
                <a:gridCol w="671315"/>
                <a:gridCol w="671315"/>
                <a:gridCol w="671315"/>
                <a:gridCol w="671315"/>
                <a:gridCol w="826233"/>
                <a:gridCol w="826233"/>
              </a:tblGrid>
              <a:tr h="230608">
                <a:tc>
                  <a:txBody>
                    <a:bodyPr/>
                    <a:lstStyle/>
                    <a:p>
                      <a:pPr algn="l" fontAlgn="t"/>
                      <a:r>
                        <a:rPr lang="en-ZA" sz="1200" b="0" i="0" u="none" strike="noStrike" dirty="0">
                          <a:solidFill>
                            <a:srgbClr val="000000"/>
                          </a:solidFill>
                          <a:effectLst/>
                          <a:latin typeface="Calibri" panose="020F0502020204030204" pitchFamily="34" charset="0"/>
                        </a:rPr>
                        <a:t> </a:t>
                      </a:r>
                      <a:r>
                        <a:rPr lang="en-ZA" sz="1200" b="0" i="0" u="none" strike="noStrike" dirty="0" smtClean="0">
                          <a:solidFill>
                            <a:srgbClr val="000000"/>
                          </a:solidFill>
                          <a:effectLst/>
                          <a:latin typeface="Calibri" panose="020F0502020204030204" pitchFamily="34" charset="0"/>
                        </a:rPr>
                        <a:t>Table 4.1 </a:t>
                      </a:r>
                      <a:r>
                        <a:rPr lang="en-ZA" sz="1200" b="1" i="0" u="none" strike="noStrike" dirty="0" smtClean="0">
                          <a:solidFill>
                            <a:srgbClr val="000000"/>
                          </a:solidFill>
                          <a:effectLst/>
                          <a:latin typeface="Calibri" panose="020F0502020204030204" pitchFamily="34" charset="0"/>
                        </a:rPr>
                        <a:t>Social Wage </a:t>
                      </a:r>
                      <a:endParaRPr lang="en-ZA" sz="1200" b="1" i="0" u="none" strike="noStrike" dirty="0">
                        <a:solidFill>
                          <a:srgbClr val="000000"/>
                        </a:solidFill>
                        <a:effectLst/>
                        <a:latin typeface="Calibri" panose="020F0502020204030204" pitchFamily="34" charset="0"/>
                      </a:endParaRP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l" fontAlgn="t"/>
                      <a:r>
                        <a:rPr lang="en-ZA" sz="1200" b="0" i="0" u="none" strike="noStrike">
                          <a:solidFill>
                            <a:srgbClr val="000000"/>
                          </a:solidFill>
                          <a:effectLst/>
                          <a:latin typeface="Calibri" panose="020F0502020204030204" pitchFamily="34" charset="0"/>
                        </a:rPr>
                        <a:t> </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l" fontAlgn="t"/>
                      <a:r>
                        <a:rPr lang="en-ZA" sz="1200" b="0" i="0" u="none" strike="noStrike">
                          <a:solidFill>
                            <a:srgbClr val="000000"/>
                          </a:solidFill>
                          <a:effectLst/>
                          <a:latin typeface="Calibri" panose="020F0502020204030204" pitchFamily="34" charset="0"/>
                        </a:rPr>
                        <a:t> </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l" fontAlgn="t"/>
                      <a:r>
                        <a:rPr lang="en-ZA" sz="1200" b="0" i="0" u="none" strike="noStrike">
                          <a:solidFill>
                            <a:srgbClr val="000000"/>
                          </a:solidFill>
                          <a:effectLst/>
                          <a:latin typeface="Calibri" panose="020F0502020204030204" pitchFamily="34" charset="0"/>
                        </a:rPr>
                        <a:t> </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l" fontAlgn="t"/>
                      <a:r>
                        <a:rPr lang="en-ZA" sz="1200" b="0" i="0" u="none" strike="noStrike">
                          <a:solidFill>
                            <a:srgbClr val="000000"/>
                          </a:solidFill>
                          <a:effectLst/>
                          <a:latin typeface="Calibri" panose="020F0502020204030204" pitchFamily="34" charset="0"/>
                        </a:rPr>
                        <a:t> </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l" fontAlgn="t"/>
                      <a:r>
                        <a:rPr lang="en-ZA" sz="1200" b="0" i="0" u="none" strike="noStrike">
                          <a:solidFill>
                            <a:srgbClr val="000000"/>
                          </a:solidFill>
                          <a:effectLst/>
                          <a:latin typeface="Calibri" panose="020F0502020204030204" pitchFamily="34" charset="0"/>
                        </a:rPr>
                        <a:t> </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l" fontAlgn="t"/>
                      <a:r>
                        <a:rPr lang="en-ZA" sz="1200" b="0" i="0" u="none" strike="noStrike">
                          <a:solidFill>
                            <a:srgbClr val="000000"/>
                          </a:solidFill>
                          <a:effectLst/>
                          <a:latin typeface="Calibri" panose="020F0502020204030204" pitchFamily="34" charset="0"/>
                        </a:rPr>
                        <a:t> </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l" fontAlgn="t"/>
                      <a:r>
                        <a:rPr lang="en-ZA" sz="1200" b="0" i="0" u="none" strike="noStrike">
                          <a:solidFill>
                            <a:srgbClr val="000000"/>
                          </a:solidFill>
                          <a:effectLst/>
                          <a:latin typeface="Calibri" panose="020F0502020204030204" pitchFamily="34" charset="0"/>
                        </a:rPr>
                        <a:t> </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r>
              <a:tr h="230608">
                <a:tc>
                  <a:txBody>
                    <a:bodyPr/>
                    <a:lstStyle/>
                    <a:p>
                      <a:pPr algn="l" fontAlgn="t"/>
                      <a:endParaRPr lang="en-ZA" sz="1200" b="1" i="0" u="none" strike="noStrike" dirty="0">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 2018/19</a:t>
                      </a: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 2019/20</a:t>
                      </a: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2020/21</a:t>
                      </a:r>
                    </a:p>
                  </a:txBody>
                  <a:tcPr marL="7617" marR="7617" marT="7617" marB="0">
                    <a:lnL>
                      <a:noFill/>
                    </a:lnL>
                    <a:lnR w="6350" cap="flat" cmpd="sng" algn="ctr">
                      <a:solidFill>
                        <a:srgbClr val="000000"/>
                      </a:solidFill>
                      <a:prstDash val="dot"/>
                      <a:round/>
                      <a:headEnd type="none" w="med" len="med"/>
                      <a:tailEnd type="none" w="med" len="med"/>
                    </a:lnR>
                    <a:lnT w="6350" cap="flat" cmpd="sng" algn="ctr">
                      <a:solidFill>
                        <a:srgbClr val="A4343A"/>
                      </a:solidFill>
                      <a:prstDash val="solid"/>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2021/22</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A4343A"/>
                      </a:solidFill>
                      <a:prstDash val="solid"/>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2022/23</a:t>
                      </a:r>
                    </a:p>
                  </a:txBody>
                  <a:tcPr marL="7617" marR="7617" marT="7617" marB="0">
                    <a:lnL w="6350" cap="flat" cmpd="sng" algn="ctr">
                      <a:solidFill>
                        <a:srgbClr val="000000"/>
                      </a:solidFill>
                      <a:prstDash val="dot"/>
                      <a:round/>
                      <a:headEnd type="none" w="med" len="med"/>
                      <a:tailEnd type="none" w="med" len="med"/>
                    </a:lnL>
                    <a:lnR>
                      <a:noFill/>
                    </a:lnR>
                    <a:lnT w="6350" cap="flat" cmpd="sng" algn="ctr">
                      <a:solidFill>
                        <a:srgbClr val="A4343A"/>
                      </a:solidFill>
                      <a:prstDash val="solid"/>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2023/24</a:t>
                      </a: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2024/25</a:t>
                      </a: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Nominal</a:t>
                      </a:r>
                    </a:p>
                  </a:txBody>
                  <a:tcPr marL="7617" marR="7617" marT="7617" marB="0">
                    <a:lnL>
                      <a:noFill/>
                    </a:lnL>
                    <a:lnR>
                      <a:noFill/>
                    </a:lnR>
                    <a:lnT>
                      <a:noFill/>
                    </a:lnT>
                    <a:lnB>
                      <a:noFill/>
                    </a:lnB>
                  </a:tcPr>
                </a:tc>
                <a:tc>
                  <a:txBody>
                    <a:bodyPr/>
                    <a:lstStyle/>
                    <a:p>
                      <a:pPr algn="r" fontAlgn="t"/>
                      <a:r>
                        <a:rPr lang="en-ZA" sz="1200" b="1" i="0" u="none" strike="noStrike">
                          <a:solidFill>
                            <a:srgbClr val="000000"/>
                          </a:solidFill>
                          <a:effectLst/>
                          <a:latin typeface="Calibri" panose="020F0502020204030204" pitchFamily="34" charset="0"/>
                        </a:rPr>
                        <a:t>CAG</a:t>
                      </a:r>
                    </a:p>
                  </a:txBody>
                  <a:tcPr marL="7617" marR="7617" marT="7617" marB="0">
                    <a:lnL>
                      <a:noFill/>
                    </a:lnL>
                    <a:lnR>
                      <a:noFill/>
                    </a:lnR>
                    <a:lnT>
                      <a:noFill/>
                    </a:lnT>
                    <a:lnB>
                      <a:noFill/>
                    </a:lnB>
                  </a:tcPr>
                </a:tc>
              </a:tr>
              <a:tr h="230608">
                <a:tc>
                  <a:txBody>
                    <a:bodyPr/>
                    <a:lstStyle/>
                    <a:p>
                      <a:pPr algn="l" fontAlgn="t"/>
                      <a:r>
                        <a:rPr lang="en-ZA" sz="1200" b="1" i="0" u="none" strike="noStrike" dirty="0">
                          <a:solidFill>
                            <a:srgbClr val="000000"/>
                          </a:solidFill>
                          <a:effectLst/>
                          <a:latin typeface="Calibri" panose="020F0502020204030204" pitchFamily="34" charset="0"/>
                        </a:rPr>
                        <a:t>R billion</a:t>
                      </a:r>
                    </a:p>
                  </a:txBody>
                  <a:tcPr marL="7617" marR="7617" marT="7617" marB="0">
                    <a:lnL>
                      <a:noFill/>
                    </a:lnL>
                    <a:lnR>
                      <a:noFill/>
                    </a:lnR>
                    <a:lnT>
                      <a:noFill/>
                    </a:lnT>
                    <a:lnB w="6350" cap="flat" cmpd="sng" algn="ctr">
                      <a:solidFill>
                        <a:srgbClr val="000000"/>
                      </a:solidFill>
                      <a:prstDash val="dot"/>
                      <a:round/>
                      <a:headEnd type="none" w="med" len="med"/>
                      <a:tailEnd type="none" w="med" len="med"/>
                    </a:lnB>
                  </a:tcPr>
                </a:tc>
                <a:tc gridSpan="3">
                  <a:txBody>
                    <a:bodyPr/>
                    <a:lstStyle/>
                    <a:p>
                      <a:pPr algn="ctr" fontAlgn="t"/>
                      <a:r>
                        <a:rPr lang="en-ZA" sz="1200" b="1" i="0" u="none" strike="noStrike">
                          <a:solidFill>
                            <a:srgbClr val="000000"/>
                          </a:solidFill>
                          <a:effectLst/>
                          <a:latin typeface="Calibri" panose="020F0502020204030204" pitchFamily="34" charset="0"/>
                        </a:rPr>
                        <a:t>    Outcome</a:t>
                      </a:r>
                    </a:p>
                  </a:txBody>
                  <a:tcPr marL="7617" marR="7617" marT="7617" marB="0">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r" fontAlgn="t"/>
                      <a:r>
                        <a:rPr lang="en-ZA" sz="1200" b="1" i="0" u="none" strike="noStrike">
                          <a:solidFill>
                            <a:srgbClr val="000000"/>
                          </a:solidFill>
                          <a:effectLst/>
                          <a:latin typeface="Calibri" panose="020F0502020204030204" pitchFamily="34" charset="0"/>
                        </a:rPr>
                        <a:t>  Revised</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gridSpan="3">
                  <a:txBody>
                    <a:bodyPr/>
                    <a:lstStyle/>
                    <a:p>
                      <a:pPr algn="ctr" fontAlgn="t"/>
                      <a:r>
                        <a:rPr lang="en-ZA" sz="1200" b="1" i="0" u="none" strike="noStrike">
                          <a:solidFill>
                            <a:srgbClr val="000000"/>
                          </a:solidFill>
                          <a:effectLst/>
                          <a:latin typeface="Calibri" panose="020F0502020204030204" pitchFamily="34" charset="0"/>
                        </a:rPr>
                        <a:t> Medium-term estimates </a:t>
                      </a:r>
                    </a:p>
                  </a:txBody>
                  <a:tcPr marL="7617" marR="7617" marT="7617" marB="0">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pPr algn="l" fontAlgn="b"/>
                      <a:endParaRPr lang="en-ZA" sz="1200" b="0" i="0" u="none" strike="noStrike">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r>
              <a:tr h="230608">
                <a:tc>
                  <a:txBody>
                    <a:bodyPr/>
                    <a:lstStyle/>
                    <a:p>
                      <a:pPr algn="l" fontAlgn="t"/>
                      <a:r>
                        <a:rPr lang="en-ZA" sz="1200" b="1" i="0" u="none" strike="noStrike">
                          <a:solidFill>
                            <a:srgbClr val="000000"/>
                          </a:solidFill>
                          <a:effectLst/>
                          <a:latin typeface="Calibri" panose="020F0502020204030204" pitchFamily="34" charset="0"/>
                        </a:rPr>
                        <a:t>Community development</a:t>
                      </a:r>
                    </a:p>
                  </a:txBody>
                  <a:tcPr marL="7617" marR="7617" marT="7617" marB="0">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t"/>
                      <a:r>
                        <a:rPr lang="en-ZA" sz="1200" b="1" i="0" u="none" strike="noStrike">
                          <a:solidFill>
                            <a:srgbClr val="000000"/>
                          </a:solidFill>
                          <a:effectLst/>
                          <a:latin typeface="Calibri" panose="020F0502020204030204" pitchFamily="34" charset="0"/>
                        </a:rPr>
                        <a:t>        148,8 </a:t>
                      </a:r>
                    </a:p>
                  </a:txBody>
                  <a:tcPr marL="7617" marR="7617" marT="7617" marB="0">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t"/>
                      <a:r>
                        <a:rPr lang="en-ZA" sz="1200" b="1" i="0" u="none" strike="noStrike">
                          <a:solidFill>
                            <a:srgbClr val="000000"/>
                          </a:solidFill>
                          <a:effectLst/>
                          <a:latin typeface="Calibri" panose="020F0502020204030204" pitchFamily="34" charset="0"/>
                        </a:rPr>
                        <a:t>        152,9 </a:t>
                      </a:r>
                    </a:p>
                  </a:txBody>
                  <a:tcPr marL="7617" marR="7617" marT="7617" marB="0">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t"/>
                      <a:r>
                        <a:rPr lang="en-ZA" sz="1200" b="1" i="0" u="none" strike="noStrike">
                          <a:solidFill>
                            <a:srgbClr val="000000"/>
                          </a:solidFill>
                          <a:effectLst/>
                          <a:latin typeface="Calibri" panose="020F0502020204030204" pitchFamily="34" charset="0"/>
                        </a:rPr>
                        <a:t>        161,3 </a:t>
                      </a:r>
                    </a:p>
                  </a:txBody>
                  <a:tcPr marL="7617" marR="7617" marT="7617" marB="0">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t"/>
                      <a:r>
                        <a:rPr lang="en-ZA" sz="1200" b="1" i="0" u="none" strike="noStrike">
                          <a:solidFill>
                            <a:srgbClr val="000000"/>
                          </a:solidFill>
                          <a:effectLst/>
                          <a:latin typeface="Calibri" panose="020F0502020204030204" pitchFamily="34" charset="0"/>
                        </a:rPr>
                        <a:t>        171,0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l" fontAlgn="t"/>
                      <a:r>
                        <a:rPr lang="en-ZA" sz="1200" b="1" i="0" u="none" strike="noStrike">
                          <a:solidFill>
                            <a:srgbClr val="000000"/>
                          </a:solidFill>
                          <a:effectLst/>
                          <a:latin typeface="Calibri" panose="020F0502020204030204" pitchFamily="34" charset="0"/>
                        </a:rPr>
                        <a:t>        186,8 </a:t>
                      </a:r>
                    </a:p>
                  </a:txBody>
                  <a:tcPr marL="7617" marR="7617" marT="761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tc>
                  <a:txBody>
                    <a:bodyPr/>
                    <a:lstStyle/>
                    <a:p>
                      <a:pPr algn="l" fontAlgn="t"/>
                      <a:r>
                        <a:rPr lang="en-ZA" sz="1200" b="1" i="0" u="none" strike="noStrike">
                          <a:solidFill>
                            <a:srgbClr val="000000"/>
                          </a:solidFill>
                          <a:effectLst/>
                          <a:latin typeface="Calibri" panose="020F0502020204030204" pitchFamily="34" charset="0"/>
                        </a:rPr>
                        <a:t>        193,7 </a:t>
                      </a:r>
                    </a:p>
                  </a:txBody>
                  <a:tcPr marL="7617" marR="7617" marT="7617" marB="0">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t"/>
                      <a:r>
                        <a:rPr lang="en-ZA" sz="1200" b="1" i="0" u="none" strike="noStrike">
                          <a:solidFill>
                            <a:srgbClr val="000000"/>
                          </a:solidFill>
                          <a:effectLst/>
                          <a:latin typeface="Calibri" panose="020F0502020204030204" pitchFamily="34" charset="0"/>
                        </a:rPr>
                        <a:t>        203,9 </a:t>
                      </a:r>
                    </a:p>
                  </a:txBody>
                  <a:tcPr marL="7617" marR="7617" marT="7617" marB="0">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b"/>
                      <a:r>
                        <a:rPr lang="en-ZA" sz="1200" b="0" i="0" u="none" strike="noStrike">
                          <a:solidFill>
                            <a:srgbClr val="000000"/>
                          </a:solidFill>
                          <a:effectLst/>
                          <a:latin typeface="Calibri" panose="020F0502020204030204" pitchFamily="34" charset="0"/>
                        </a:rPr>
                        <a:t>6,0%</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1,7%</a:t>
                      </a:r>
                    </a:p>
                  </a:txBody>
                  <a:tcPr marL="7617" marR="7617" marT="7617" marB="0" anchor="b">
                    <a:lnL>
                      <a:noFill/>
                    </a:lnL>
                    <a:lnR>
                      <a:noFill/>
                    </a:lnR>
                    <a:lnT>
                      <a:noFill/>
                    </a:lnT>
                    <a:lnB>
                      <a:noFill/>
                    </a:lnB>
                  </a:tcPr>
                </a:tc>
              </a:tr>
              <a:tr h="230608">
                <a:tc>
                  <a:txBody>
                    <a:bodyPr/>
                    <a:lstStyle/>
                    <a:p>
                      <a:pPr algn="l" fontAlgn="t"/>
                      <a:r>
                        <a:rPr lang="en-ZA" sz="1200" b="0" i="0" u="none" strike="noStrike" dirty="0">
                          <a:solidFill>
                            <a:srgbClr val="000000"/>
                          </a:solidFill>
                          <a:effectLst/>
                          <a:latin typeface="Calibri" panose="020F0502020204030204" pitchFamily="34" charset="0"/>
                        </a:rPr>
                        <a:t>Housing development</a:t>
                      </a:r>
                    </a:p>
                  </a:txBody>
                  <a:tcPr marL="91409" marR="7617" marT="7617" marB="0">
                    <a:lnL>
                      <a:noFill/>
                    </a:lnL>
                    <a:lnR>
                      <a:noFill/>
                    </a:lnR>
                    <a:lnT>
                      <a:noFill/>
                    </a:lnT>
                    <a:lnB>
                      <a:noFill/>
                    </a:lnB>
                  </a:tcPr>
                </a:tc>
                <a:tc>
                  <a:txBody>
                    <a:bodyPr/>
                    <a:lstStyle/>
                    <a:p>
                      <a:pPr algn="l" fontAlgn="t"/>
                      <a:r>
                        <a:rPr lang="en-ZA" sz="1200" b="0" i="0" u="none" strike="noStrike" dirty="0">
                          <a:solidFill>
                            <a:srgbClr val="000000"/>
                          </a:solidFill>
                          <a:effectLst/>
                          <a:latin typeface="Calibri" panose="020F0502020204030204" pitchFamily="34" charset="0"/>
                        </a:rPr>
                        <a:t>          29,0 </a:t>
                      </a:r>
                    </a:p>
                  </a:txBody>
                  <a:tcPr marL="7617" marR="7617" marT="7617" marB="0">
                    <a:lnL>
                      <a:noFill/>
                    </a:lnL>
                    <a:lnR>
                      <a:noFill/>
                    </a:lnR>
                    <a:lnT>
                      <a:noFill/>
                    </a:lnT>
                    <a:lnB>
                      <a:noFill/>
                    </a:lnB>
                  </a:tcPr>
                </a:tc>
                <a:tc>
                  <a:txBody>
                    <a:bodyPr/>
                    <a:lstStyle/>
                    <a:p>
                      <a:pPr algn="l" fontAlgn="t"/>
                      <a:r>
                        <a:rPr lang="en-ZA" sz="1200" b="0" i="0" u="none" strike="noStrike" dirty="0">
                          <a:solidFill>
                            <a:srgbClr val="000000"/>
                          </a:solidFill>
                          <a:effectLst/>
                          <a:latin typeface="Calibri" panose="020F0502020204030204" pitchFamily="34" charset="0"/>
                        </a:rPr>
                        <a:t>          28,8 </a:t>
                      </a:r>
                    </a:p>
                  </a:txBody>
                  <a:tcPr marL="7617" marR="7617" marT="7617" marB="0">
                    <a:lnL>
                      <a:noFill/>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23,7 </a:t>
                      </a:r>
                    </a:p>
                  </a:txBody>
                  <a:tcPr marL="7617" marR="7617" marT="7617" marB="0">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27,3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28,2 </a:t>
                      </a:r>
                    </a:p>
                  </a:txBody>
                  <a:tcPr marL="7617" marR="7617" marT="7617" marB="0">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29,5 </a:t>
                      </a:r>
                    </a:p>
                  </a:txBody>
                  <a:tcPr marL="7617" marR="7617" marT="7617" marB="0">
                    <a:lnL>
                      <a:noFill/>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30,8 </a:t>
                      </a:r>
                    </a:p>
                  </a:txBody>
                  <a:tcPr marL="7617" marR="7617" marT="7617" marB="0">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4,1%</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-0,2%</a:t>
                      </a:r>
                    </a:p>
                  </a:txBody>
                  <a:tcPr marL="7617" marR="7617" marT="7617" marB="0" anchor="b">
                    <a:lnL>
                      <a:noFill/>
                    </a:lnL>
                    <a:lnR>
                      <a:noFill/>
                    </a:lnR>
                    <a:lnT>
                      <a:noFill/>
                    </a:lnT>
                    <a:lnB>
                      <a:noFill/>
                    </a:lnB>
                  </a:tcPr>
                </a:tc>
              </a:tr>
              <a:tr h="230608">
                <a:tc>
                  <a:txBody>
                    <a:bodyPr/>
                    <a:lstStyle/>
                    <a:p>
                      <a:pPr algn="l" fontAlgn="t"/>
                      <a:r>
                        <a:rPr lang="en-ZA" sz="1200" b="0" i="0" u="none" strike="noStrike">
                          <a:solidFill>
                            <a:srgbClr val="000000"/>
                          </a:solidFill>
                          <a:effectLst/>
                          <a:latin typeface="Calibri" panose="020F0502020204030204" pitchFamily="34" charset="0"/>
                        </a:rPr>
                        <a:t>Transport</a:t>
                      </a:r>
                    </a:p>
                  </a:txBody>
                  <a:tcPr marL="91409" marR="7617" marT="7617" marB="0">
                    <a:lnL>
                      <a:noFill/>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25,3 </a:t>
                      </a:r>
                    </a:p>
                  </a:txBody>
                  <a:tcPr marL="7617" marR="7617" marT="7617" marB="0">
                    <a:lnL>
                      <a:noFill/>
                    </a:lnL>
                    <a:lnR>
                      <a:noFill/>
                    </a:lnR>
                    <a:lnT>
                      <a:noFill/>
                    </a:lnT>
                    <a:lnB>
                      <a:noFill/>
                    </a:lnB>
                  </a:tcPr>
                </a:tc>
                <a:tc>
                  <a:txBody>
                    <a:bodyPr/>
                    <a:lstStyle/>
                    <a:p>
                      <a:pPr algn="l" fontAlgn="t"/>
                      <a:r>
                        <a:rPr lang="en-ZA" sz="1200" b="0" i="0" u="none" strike="noStrike" dirty="0">
                          <a:solidFill>
                            <a:srgbClr val="000000"/>
                          </a:solidFill>
                          <a:effectLst/>
                          <a:latin typeface="Calibri" panose="020F0502020204030204" pitchFamily="34" charset="0"/>
                        </a:rPr>
                        <a:t>          26,3 </a:t>
                      </a:r>
                    </a:p>
                  </a:txBody>
                  <a:tcPr marL="7617" marR="7617" marT="7617" marB="0">
                    <a:lnL>
                      <a:noFill/>
                    </a:lnL>
                    <a:lnR>
                      <a:noFill/>
                    </a:lnR>
                    <a:lnT>
                      <a:noFill/>
                    </a:lnT>
                    <a:lnB>
                      <a:noFill/>
                    </a:lnB>
                  </a:tcPr>
                </a:tc>
                <a:tc>
                  <a:txBody>
                    <a:bodyPr/>
                    <a:lstStyle/>
                    <a:p>
                      <a:pPr algn="l" fontAlgn="t"/>
                      <a:r>
                        <a:rPr lang="en-ZA" sz="1200" b="0" i="0" u="none" strike="noStrike" dirty="0">
                          <a:solidFill>
                            <a:srgbClr val="000000"/>
                          </a:solidFill>
                          <a:effectLst/>
                          <a:latin typeface="Calibri" panose="020F0502020204030204" pitchFamily="34" charset="0"/>
                        </a:rPr>
                        <a:t>          25,9 </a:t>
                      </a:r>
                    </a:p>
                  </a:txBody>
                  <a:tcPr marL="7617" marR="7617" marT="7617" marB="0">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34,4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37,9 </a:t>
                      </a:r>
                    </a:p>
                  </a:txBody>
                  <a:tcPr marL="7617" marR="7617" marT="7617" marB="0">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40,7 </a:t>
                      </a:r>
                    </a:p>
                  </a:txBody>
                  <a:tcPr marL="7617" marR="7617" marT="7617" marB="0">
                    <a:lnL>
                      <a:noFill/>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44,1 </a:t>
                      </a:r>
                    </a:p>
                  </a:txBody>
                  <a:tcPr marL="7617" marR="7617" marT="7617" marB="0">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8,6%</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4,2%</a:t>
                      </a:r>
                    </a:p>
                  </a:txBody>
                  <a:tcPr marL="7617" marR="7617" marT="7617" marB="0" anchor="b">
                    <a:lnL>
                      <a:noFill/>
                    </a:lnL>
                    <a:lnR>
                      <a:noFill/>
                    </a:lnR>
                    <a:lnT>
                      <a:noFill/>
                    </a:lnT>
                    <a:lnB>
                      <a:noFill/>
                    </a:lnB>
                  </a:tcPr>
                </a:tc>
              </a:tr>
              <a:tr h="230608">
                <a:tc>
                  <a:txBody>
                    <a:bodyPr/>
                    <a:lstStyle/>
                    <a:p>
                      <a:pPr algn="l" fontAlgn="t"/>
                      <a:r>
                        <a:rPr lang="en-ZA" sz="1200" b="0" i="0" u="none" strike="noStrike" dirty="0">
                          <a:solidFill>
                            <a:srgbClr val="000000"/>
                          </a:solidFill>
                          <a:effectLst/>
                          <a:latin typeface="Calibri" panose="020F0502020204030204" pitchFamily="34" charset="0"/>
                        </a:rPr>
                        <a:t>Water services</a:t>
                      </a:r>
                    </a:p>
                  </a:txBody>
                  <a:tcPr marL="91409" marR="7617" marT="7617" marB="0">
                    <a:lnL>
                      <a:noFill/>
                    </a:lnL>
                    <a:lnR>
                      <a:noFill/>
                    </a:lnR>
                    <a:lnT>
                      <a:noFill/>
                    </a:lnT>
                    <a:lnB>
                      <a:noFill/>
                    </a:lnB>
                  </a:tcPr>
                </a:tc>
                <a:tc>
                  <a:txBody>
                    <a:bodyPr/>
                    <a:lstStyle/>
                    <a:p>
                      <a:pPr algn="l" fontAlgn="t"/>
                      <a:r>
                        <a:rPr lang="en-ZA" sz="1200" b="0" i="0" u="none" strike="noStrike" dirty="0">
                          <a:solidFill>
                            <a:srgbClr val="000000"/>
                          </a:solidFill>
                          <a:effectLst/>
                          <a:latin typeface="Calibri" panose="020F0502020204030204" pitchFamily="34" charset="0"/>
                        </a:rPr>
                        <a:t>             5,5 </a:t>
                      </a:r>
                    </a:p>
                  </a:txBody>
                  <a:tcPr marL="7617" marR="7617" marT="7617" marB="0">
                    <a:lnL>
                      <a:noFill/>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4,4 </a:t>
                      </a:r>
                    </a:p>
                  </a:txBody>
                  <a:tcPr marL="7617" marR="7617" marT="7617" marB="0">
                    <a:lnL>
                      <a:noFill/>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4,0 </a:t>
                      </a:r>
                    </a:p>
                  </a:txBody>
                  <a:tcPr marL="7617" marR="7617" marT="7617" marB="0">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0" i="0" u="none" strike="noStrike" dirty="0">
                          <a:solidFill>
                            <a:srgbClr val="000000"/>
                          </a:solidFill>
                          <a:effectLst/>
                          <a:latin typeface="Calibri" panose="020F0502020204030204" pitchFamily="34" charset="0"/>
                        </a:rPr>
                        <a:t>             4,5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5,7 </a:t>
                      </a:r>
                    </a:p>
                  </a:txBody>
                  <a:tcPr marL="7617" marR="7617" marT="7617" marB="0">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7,0 </a:t>
                      </a:r>
                    </a:p>
                  </a:txBody>
                  <a:tcPr marL="7617" marR="7617" marT="7617" marB="0">
                    <a:lnL>
                      <a:noFill/>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7,2 </a:t>
                      </a:r>
                    </a:p>
                  </a:txBody>
                  <a:tcPr marL="7617" marR="7617" marT="7617" marB="0">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16,6%</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11,8%</a:t>
                      </a:r>
                    </a:p>
                  </a:txBody>
                  <a:tcPr marL="7617" marR="7617" marT="7617" marB="0" anchor="b">
                    <a:lnL>
                      <a:noFill/>
                    </a:lnL>
                    <a:lnR>
                      <a:noFill/>
                    </a:lnR>
                    <a:lnT>
                      <a:noFill/>
                    </a:lnT>
                    <a:lnB>
                      <a:noFill/>
                    </a:lnB>
                  </a:tcPr>
                </a:tc>
              </a:tr>
              <a:tr h="230608">
                <a:tc>
                  <a:txBody>
                    <a:bodyPr/>
                    <a:lstStyle/>
                    <a:p>
                      <a:pPr algn="l" fontAlgn="t"/>
                      <a:r>
                        <a:rPr lang="en-ZA" sz="1200" b="0" i="0" u="none" strike="noStrike">
                          <a:solidFill>
                            <a:srgbClr val="000000"/>
                          </a:solidFill>
                          <a:effectLst/>
                          <a:latin typeface="Calibri" panose="020F0502020204030204" pitchFamily="34" charset="0"/>
                        </a:rPr>
                        <a:t>Local government</a:t>
                      </a:r>
                      <a:r>
                        <a:rPr lang="en-ZA" sz="1200" b="0" i="0" u="none" strike="noStrike" baseline="30000">
                          <a:solidFill>
                            <a:srgbClr val="000000"/>
                          </a:solidFill>
                          <a:effectLst/>
                          <a:latin typeface="Calibri" panose="020F0502020204030204" pitchFamily="34" charset="0"/>
                        </a:rPr>
                        <a:t>1</a:t>
                      </a:r>
                      <a:endParaRPr lang="en-ZA" sz="1200" b="0" i="0" u="none" strike="noStrike">
                        <a:solidFill>
                          <a:srgbClr val="000000"/>
                        </a:solidFill>
                        <a:effectLst/>
                        <a:latin typeface="Calibri" panose="020F0502020204030204" pitchFamily="34" charset="0"/>
                      </a:endParaRPr>
                    </a:p>
                  </a:txBody>
                  <a:tcPr marL="91409" marR="7617" marT="7617" marB="0">
                    <a:lnL>
                      <a:noFill/>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88,9 </a:t>
                      </a:r>
                    </a:p>
                  </a:txBody>
                  <a:tcPr marL="7617" marR="7617" marT="7617" marB="0">
                    <a:lnL>
                      <a:noFill/>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93,4 </a:t>
                      </a:r>
                    </a:p>
                  </a:txBody>
                  <a:tcPr marL="7617" marR="7617" marT="7617" marB="0">
                    <a:lnL>
                      <a:noFill/>
                    </a:lnL>
                    <a:lnR>
                      <a:noFill/>
                    </a:lnR>
                    <a:lnT>
                      <a:noFill/>
                    </a:lnT>
                    <a:lnB>
                      <a:noFill/>
                    </a:lnB>
                  </a:tcPr>
                </a:tc>
                <a:tc>
                  <a:txBody>
                    <a:bodyPr/>
                    <a:lstStyle/>
                    <a:p>
                      <a:pPr algn="l" fontAlgn="t"/>
                      <a:r>
                        <a:rPr lang="en-ZA" sz="1200" b="0" i="0" u="none" strike="noStrike" dirty="0">
                          <a:solidFill>
                            <a:srgbClr val="000000"/>
                          </a:solidFill>
                          <a:effectLst/>
                          <a:latin typeface="Calibri" panose="020F0502020204030204" pitchFamily="34" charset="0"/>
                        </a:rPr>
                        <a:t>        107,8 </a:t>
                      </a:r>
                    </a:p>
                  </a:txBody>
                  <a:tcPr marL="7617" marR="7617" marT="7617" marB="0">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0" i="0" u="none" strike="noStrike" dirty="0">
                          <a:solidFill>
                            <a:srgbClr val="000000"/>
                          </a:solidFill>
                          <a:effectLst/>
                          <a:latin typeface="Calibri" panose="020F0502020204030204" pitchFamily="34" charset="0"/>
                        </a:rPr>
                        <a:t>        104,8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0" i="0" u="none" strike="noStrike" dirty="0">
                          <a:solidFill>
                            <a:srgbClr val="000000"/>
                          </a:solidFill>
                          <a:effectLst/>
                          <a:latin typeface="Calibri" panose="020F0502020204030204" pitchFamily="34" charset="0"/>
                        </a:rPr>
                        <a:t>        115,0 </a:t>
                      </a:r>
                    </a:p>
                  </a:txBody>
                  <a:tcPr marL="7617" marR="7617" marT="7617" marB="0">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t"/>
                      <a:r>
                        <a:rPr lang="en-ZA" sz="1200" b="0" i="0" u="none" strike="noStrike" dirty="0">
                          <a:solidFill>
                            <a:srgbClr val="000000"/>
                          </a:solidFill>
                          <a:effectLst/>
                          <a:latin typeface="Calibri" panose="020F0502020204030204" pitchFamily="34" charset="0"/>
                        </a:rPr>
                        <a:t>        116,6 </a:t>
                      </a:r>
                    </a:p>
                  </a:txBody>
                  <a:tcPr marL="7617" marR="7617" marT="7617" marB="0">
                    <a:lnL>
                      <a:noFill/>
                    </a:lnL>
                    <a:lnR>
                      <a:noFill/>
                    </a:lnR>
                    <a:lnT>
                      <a:noFill/>
                    </a:lnT>
                    <a:lnB>
                      <a:noFill/>
                    </a:lnB>
                  </a:tcPr>
                </a:tc>
                <a:tc>
                  <a:txBody>
                    <a:bodyPr/>
                    <a:lstStyle/>
                    <a:p>
                      <a:pPr algn="l" fontAlgn="t"/>
                      <a:r>
                        <a:rPr lang="en-ZA" sz="1200" b="0" i="0" u="none" strike="noStrike">
                          <a:solidFill>
                            <a:srgbClr val="000000"/>
                          </a:solidFill>
                          <a:effectLst/>
                          <a:latin typeface="Calibri" panose="020F0502020204030204" pitchFamily="34" charset="0"/>
                        </a:rPr>
                        <a:t>        121,8 </a:t>
                      </a:r>
                    </a:p>
                  </a:txBody>
                  <a:tcPr marL="7617" marR="7617" marT="7617" marB="0">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5,2%</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0,8%</a:t>
                      </a:r>
                    </a:p>
                  </a:txBody>
                  <a:tcPr marL="7617" marR="7617" marT="7617" marB="0" anchor="b">
                    <a:lnL>
                      <a:noFill/>
                    </a:lnL>
                    <a:lnR>
                      <a:noFill/>
                    </a:lnR>
                    <a:lnT>
                      <a:noFill/>
                    </a:lnT>
                    <a:lnB>
                      <a:noFill/>
                    </a:lnB>
                  </a:tcPr>
                </a:tc>
              </a:tr>
              <a:tr h="230608">
                <a:tc>
                  <a:txBody>
                    <a:bodyPr/>
                    <a:lstStyle/>
                    <a:p>
                      <a:pPr algn="l" fontAlgn="t"/>
                      <a:r>
                        <a:rPr lang="en-ZA" sz="1200" b="1" i="0" u="none" strike="noStrike">
                          <a:solidFill>
                            <a:srgbClr val="000000"/>
                          </a:solidFill>
                          <a:effectLst/>
                          <a:latin typeface="Calibri" panose="020F0502020204030204" pitchFamily="34" charset="0"/>
                        </a:rPr>
                        <a:t>Employment programmes</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19,6 </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21,6 </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19,4 </a:t>
                      </a:r>
                    </a:p>
                  </a:txBody>
                  <a:tcPr marL="7617" marR="7617" marT="7617" marB="0">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23,3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1" i="0" u="none" strike="noStrike" dirty="0">
                          <a:solidFill>
                            <a:srgbClr val="000000"/>
                          </a:solidFill>
                          <a:effectLst/>
                          <a:latin typeface="Calibri" panose="020F0502020204030204" pitchFamily="34" charset="0"/>
                        </a:rPr>
                        <a:t>          24,2 </a:t>
                      </a:r>
                    </a:p>
                  </a:txBody>
                  <a:tcPr marL="7617" marR="7617" marT="7617" marB="0">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t"/>
                      <a:r>
                        <a:rPr lang="en-ZA" sz="1200" b="1" i="0" u="none" strike="noStrike" dirty="0">
                          <a:solidFill>
                            <a:srgbClr val="000000"/>
                          </a:solidFill>
                          <a:effectLst/>
                          <a:latin typeface="Calibri" panose="020F0502020204030204" pitchFamily="34" charset="0"/>
                        </a:rPr>
                        <a:t>          24,3 </a:t>
                      </a:r>
                    </a:p>
                  </a:txBody>
                  <a:tcPr marL="7617" marR="7617" marT="7617" marB="0">
                    <a:lnL>
                      <a:noFill/>
                    </a:lnL>
                    <a:lnR>
                      <a:noFill/>
                    </a:lnR>
                    <a:lnT>
                      <a:noFill/>
                    </a:lnT>
                    <a:lnB>
                      <a:noFill/>
                    </a:lnB>
                  </a:tcPr>
                </a:tc>
                <a:tc>
                  <a:txBody>
                    <a:bodyPr/>
                    <a:lstStyle/>
                    <a:p>
                      <a:pPr algn="l" fontAlgn="t"/>
                      <a:r>
                        <a:rPr lang="en-ZA" sz="1200" b="1" i="0" u="none" strike="noStrike" dirty="0">
                          <a:solidFill>
                            <a:srgbClr val="000000"/>
                          </a:solidFill>
                          <a:effectLst/>
                          <a:latin typeface="Calibri" panose="020F0502020204030204" pitchFamily="34" charset="0"/>
                        </a:rPr>
                        <a:t>          25,4 </a:t>
                      </a:r>
                    </a:p>
                  </a:txBody>
                  <a:tcPr marL="7617" marR="7617" marT="7617" marB="0">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3,0%</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-1,2%</a:t>
                      </a:r>
                    </a:p>
                  </a:txBody>
                  <a:tcPr marL="7617" marR="7617" marT="7617" marB="0" anchor="b">
                    <a:lnL>
                      <a:noFill/>
                    </a:lnL>
                    <a:lnR>
                      <a:noFill/>
                    </a:lnR>
                    <a:lnT>
                      <a:noFill/>
                    </a:lnT>
                    <a:lnB>
                      <a:noFill/>
                    </a:lnB>
                  </a:tcPr>
                </a:tc>
              </a:tr>
              <a:tr h="230608">
                <a:tc>
                  <a:txBody>
                    <a:bodyPr/>
                    <a:lstStyle/>
                    <a:p>
                      <a:pPr algn="l" fontAlgn="t"/>
                      <a:r>
                        <a:rPr lang="en-ZA" sz="1200" b="1" i="0" u="none" strike="noStrike">
                          <a:solidFill>
                            <a:srgbClr val="000000"/>
                          </a:solidFill>
                          <a:effectLst/>
                          <a:latin typeface="Calibri" panose="020F0502020204030204" pitchFamily="34" charset="0"/>
                        </a:rPr>
                        <a:t>Health</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190,3 </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205,8 </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222,7 </a:t>
                      </a:r>
                    </a:p>
                  </a:txBody>
                  <a:tcPr marL="7617" marR="7617" marT="7617" marB="0">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228,2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224,1 </a:t>
                      </a:r>
                    </a:p>
                  </a:txBody>
                  <a:tcPr marL="7617" marR="7617" marT="7617" marB="0">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t"/>
                      <a:r>
                        <a:rPr lang="en-ZA" sz="1200" b="1" i="0" u="none" strike="noStrike" dirty="0">
                          <a:solidFill>
                            <a:srgbClr val="000000"/>
                          </a:solidFill>
                          <a:effectLst/>
                          <a:latin typeface="Calibri" panose="020F0502020204030204" pitchFamily="34" charset="0"/>
                        </a:rPr>
                        <a:t>        221,9 </a:t>
                      </a:r>
                    </a:p>
                  </a:txBody>
                  <a:tcPr marL="7617" marR="7617" marT="7617" marB="0">
                    <a:lnL>
                      <a:noFill/>
                    </a:lnL>
                    <a:lnR>
                      <a:noFill/>
                    </a:lnR>
                    <a:lnT>
                      <a:noFill/>
                    </a:lnT>
                    <a:lnB>
                      <a:noFill/>
                    </a:lnB>
                  </a:tcPr>
                </a:tc>
                <a:tc>
                  <a:txBody>
                    <a:bodyPr/>
                    <a:lstStyle/>
                    <a:p>
                      <a:pPr algn="l" fontAlgn="t"/>
                      <a:r>
                        <a:rPr lang="en-ZA" sz="1200" b="1" i="0" u="none" strike="noStrike" dirty="0">
                          <a:solidFill>
                            <a:srgbClr val="000000"/>
                          </a:solidFill>
                          <a:effectLst/>
                          <a:latin typeface="Calibri" panose="020F0502020204030204" pitchFamily="34" charset="0"/>
                        </a:rPr>
                        <a:t>        231,8 </a:t>
                      </a:r>
                    </a:p>
                  </a:txBody>
                  <a:tcPr marL="7617" marR="7617" marT="7617" marB="0">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0,5%</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-3,6%</a:t>
                      </a:r>
                    </a:p>
                  </a:txBody>
                  <a:tcPr marL="7617" marR="7617" marT="7617" marB="0" anchor="b">
                    <a:lnL>
                      <a:noFill/>
                    </a:lnL>
                    <a:lnR>
                      <a:noFill/>
                    </a:lnR>
                    <a:lnT>
                      <a:noFill/>
                    </a:lnT>
                    <a:lnB>
                      <a:noFill/>
                    </a:lnB>
                  </a:tcPr>
                </a:tc>
              </a:tr>
              <a:tr h="230608">
                <a:tc>
                  <a:txBody>
                    <a:bodyPr/>
                    <a:lstStyle/>
                    <a:p>
                      <a:pPr algn="l" fontAlgn="t"/>
                      <a:r>
                        <a:rPr lang="en-ZA" sz="1200" b="1" i="0" u="none" strike="noStrike">
                          <a:solidFill>
                            <a:srgbClr val="000000"/>
                          </a:solidFill>
                          <a:effectLst/>
                          <a:latin typeface="Calibri" panose="020F0502020204030204" pitchFamily="34" charset="0"/>
                        </a:rPr>
                        <a:t>Basic education</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223,9 </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239,3 </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247,6 </a:t>
                      </a:r>
                    </a:p>
                  </a:txBody>
                  <a:tcPr marL="7617" marR="7617" marT="7617" marB="0">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257,6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254,2 </a:t>
                      </a:r>
                    </a:p>
                  </a:txBody>
                  <a:tcPr marL="7617" marR="7617" marT="7617" marB="0">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253,9 </a:t>
                      </a:r>
                    </a:p>
                  </a:txBody>
                  <a:tcPr marL="7617" marR="7617" marT="7617" marB="0">
                    <a:lnL>
                      <a:noFill/>
                    </a:lnL>
                    <a:lnR>
                      <a:noFill/>
                    </a:lnR>
                    <a:lnT>
                      <a:noFill/>
                    </a:lnT>
                    <a:lnB>
                      <a:noFill/>
                    </a:lnB>
                  </a:tcPr>
                </a:tc>
                <a:tc>
                  <a:txBody>
                    <a:bodyPr/>
                    <a:lstStyle/>
                    <a:p>
                      <a:pPr algn="l" fontAlgn="t"/>
                      <a:r>
                        <a:rPr lang="en-ZA" sz="1200" b="1" i="0" u="none" strike="noStrike" dirty="0">
                          <a:solidFill>
                            <a:srgbClr val="000000"/>
                          </a:solidFill>
                          <a:effectLst/>
                          <a:latin typeface="Calibri" panose="020F0502020204030204" pitchFamily="34" charset="0"/>
                        </a:rPr>
                        <a:t>        265,3 </a:t>
                      </a:r>
                    </a:p>
                  </a:txBody>
                  <a:tcPr marL="7617" marR="7617" marT="7617" marB="0">
                    <a:lnL>
                      <a:noFill/>
                    </a:lnL>
                    <a:lnR>
                      <a:noFill/>
                    </a:lnR>
                    <a:lnT>
                      <a:noFill/>
                    </a:lnT>
                    <a:lnB>
                      <a:noFill/>
                    </a:lnB>
                  </a:tcPr>
                </a:tc>
                <a:tc>
                  <a:txBody>
                    <a:bodyPr/>
                    <a:lstStyle/>
                    <a:p>
                      <a:pPr algn="r" fontAlgn="b"/>
                      <a:r>
                        <a:rPr lang="en-ZA" sz="1200" b="0" i="0" u="none" strike="noStrike" dirty="0">
                          <a:solidFill>
                            <a:srgbClr val="000000"/>
                          </a:solidFill>
                          <a:effectLst/>
                          <a:latin typeface="Calibri" panose="020F0502020204030204" pitchFamily="34" charset="0"/>
                        </a:rPr>
                        <a:t>1,0%</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-3,2%</a:t>
                      </a:r>
                    </a:p>
                  </a:txBody>
                  <a:tcPr marL="7617" marR="7617" marT="7617" marB="0" anchor="b">
                    <a:lnL>
                      <a:noFill/>
                    </a:lnL>
                    <a:lnR>
                      <a:noFill/>
                    </a:lnR>
                    <a:lnT>
                      <a:noFill/>
                    </a:lnT>
                    <a:lnB>
                      <a:noFill/>
                    </a:lnB>
                  </a:tcPr>
                </a:tc>
              </a:tr>
              <a:tr h="384346">
                <a:tc>
                  <a:txBody>
                    <a:bodyPr/>
                    <a:lstStyle/>
                    <a:p>
                      <a:pPr algn="l" fontAlgn="t"/>
                      <a:r>
                        <a:rPr lang="en-GB" sz="1200" b="1" i="0" u="none" strike="noStrike">
                          <a:solidFill>
                            <a:srgbClr val="000000"/>
                          </a:solidFill>
                          <a:effectLst/>
                          <a:latin typeface="Calibri" panose="020F0502020204030204" pitchFamily="34" charset="0"/>
                        </a:rPr>
                        <a:t>Fee-free higher education and training</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35,7 </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44,4 </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44,7 </a:t>
                      </a:r>
                    </a:p>
                  </a:txBody>
                  <a:tcPr marL="7617" marR="7617" marT="7617" marB="0">
                    <a:lnL>
                      <a:noFill/>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56,8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52,0 </a:t>
                      </a:r>
                    </a:p>
                  </a:txBody>
                  <a:tcPr marL="7617" marR="7617" marT="7617" marB="0">
                    <a:lnL w="6350" cap="flat" cmpd="sng" algn="ctr">
                      <a:solidFill>
                        <a:srgbClr val="000000"/>
                      </a:solidFill>
                      <a:prstDash val="dot"/>
                      <a:round/>
                      <a:headEnd type="none" w="med" len="med"/>
                      <a:tailEnd type="none" w="med" len="med"/>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52,1 </a:t>
                      </a:r>
                    </a:p>
                  </a:txBody>
                  <a:tcPr marL="7617" marR="7617" marT="7617" marB="0">
                    <a:lnL>
                      <a:noFill/>
                    </a:lnL>
                    <a:lnR>
                      <a:noFill/>
                    </a:lnR>
                    <a:lnT>
                      <a:noFill/>
                    </a:lnT>
                    <a:lnB>
                      <a:noFill/>
                    </a:lnB>
                  </a:tcPr>
                </a:tc>
                <a:tc>
                  <a:txBody>
                    <a:bodyPr/>
                    <a:lstStyle/>
                    <a:p>
                      <a:pPr algn="l" fontAlgn="t"/>
                      <a:r>
                        <a:rPr lang="en-ZA" sz="1200" b="1" i="0" u="none" strike="noStrike">
                          <a:solidFill>
                            <a:srgbClr val="000000"/>
                          </a:solidFill>
                          <a:effectLst/>
                          <a:latin typeface="Calibri" panose="020F0502020204030204" pitchFamily="34" charset="0"/>
                        </a:rPr>
                        <a:t>          54,6 </a:t>
                      </a:r>
                    </a:p>
                  </a:txBody>
                  <a:tcPr marL="7617" marR="7617" marT="7617" marB="0">
                    <a:lnL>
                      <a:noFill/>
                    </a:lnL>
                    <a:lnR>
                      <a:noFill/>
                    </a:lnR>
                    <a:lnT>
                      <a:noFill/>
                    </a:lnT>
                    <a:lnB>
                      <a:noFill/>
                    </a:lnB>
                  </a:tcPr>
                </a:tc>
                <a:tc>
                  <a:txBody>
                    <a:bodyPr/>
                    <a:lstStyle/>
                    <a:p>
                      <a:pPr algn="r" fontAlgn="b"/>
                      <a:r>
                        <a:rPr lang="en-ZA" sz="1200" b="0" i="0" u="none" strike="noStrike" dirty="0">
                          <a:solidFill>
                            <a:srgbClr val="000000"/>
                          </a:solidFill>
                          <a:effectLst/>
                          <a:latin typeface="Calibri" panose="020F0502020204030204" pitchFamily="34" charset="0"/>
                        </a:rPr>
                        <a:t>-1,3%</a:t>
                      </a:r>
                    </a:p>
                  </a:txBody>
                  <a:tcPr marL="7617" marR="7617" marT="7617" marB="0" anchor="b">
                    <a:lnL>
                      <a:noFill/>
                    </a:lnL>
                    <a:lnR>
                      <a:noFill/>
                    </a:lnR>
                    <a:lnT>
                      <a:noFill/>
                    </a:lnT>
                    <a:lnB>
                      <a:noFill/>
                    </a:lnB>
                  </a:tcPr>
                </a:tc>
                <a:tc>
                  <a:txBody>
                    <a:bodyPr/>
                    <a:lstStyle/>
                    <a:p>
                      <a:pPr algn="r" fontAlgn="b"/>
                      <a:r>
                        <a:rPr lang="en-ZA" sz="1200" b="0" i="0" u="none" strike="noStrike" dirty="0">
                          <a:solidFill>
                            <a:srgbClr val="000000"/>
                          </a:solidFill>
                          <a:effectLst/>
                          <a:latin typeface="Calibri" panose="020F0502020204030204" pitchFamily="34" charset="0"/>
                        </a:rPr>
                        <a:t>-5,4%</a:t>
                      </a:r>
                    </a:p>
                  </a:txBody>
                  <a:tcPr marL="7617" marR="7617" marT="7617" marB="0" anchor="b">
                    <a:lnL>
                      <a:noFill/>
                    </a:lnL>
                    <a:lnR>
                      <a:noFill/>
                    </a:lnR>
                    <a:lnT>
                      <a:noFill/>
                    </a:lnT>
                    <a:lnB>
                      <a:noFill/>
                    </a:lnB>
                  </a:tcPr>
                </a:tc>
              </a:tr>
              <a:tr h="230608">
                <a:tc>
                  <a:txBody>
                    <a:bodyPr/>
                    <a:lstStyle/>
                    <a:p>
                      <a:pPr algn="l" fontAlgn="t"/>
                      <a:r>
                        <a:rPr lang="en-ZA" sz="1200" b="1" i="0" u="none" strike="noStrike">
                          <a:solidFill>
                            <a:srgbClr val="000000"/>
                          </a:solidFill>
                          <a:effectLst/>
                          <a:latin typeface="Calibri" panose="020F0502020204030204" pitchFamily="34" charset="0"/>
                        </a:rPr>
                        <a:t>Social protection</a:t>
                      </a:r>
                    </a:p>
                  </a:txBody>
                  <a:tcPr marL="7617" marR="7617" marT="7617" marB="0">
                    <a:lnL>
                      <a:noFill/>
                    </a:lnL>
                    <a:lnR>
                      <a:noFill/>
                    </a:lnR>
                    <a:lnT>
                      <a:noFill/>
                    </a:lnT>
                    <a:lnB>
                      <a:noFill/>
                    </a:lnB>
                    <a:solidFill>
                      <a:srgbClr val="FFFF00"/>
                    </a:solidFill>
                  </a:tcPr>
                </a:tc>
                <a:tc>
                  <a:txBody>
                    <a:bodyPr/>
                    <a:lstStyle/>
                    <a:p>
                      <a:pPr algn="l" fontAlgn="t"/>
                      <a:r>
                        <a:rPr lang="en-ZA" sz="1200" b="1" i="0" u="none" strike="noStrike">
                          <a:solidFill>
                            <a:srgbClr val="000000"/>
                          </a:solidFill>
                          <a:effectLst/>
                          <a:latin typeface="Calibri" panose="020F0502020204030204" pitchFamily="34" charset="0"/>
                        </a:rPr>
                        <a:t>        187,0 </a:t>
                      </a:r>
                    </a:p>
                  </a:txBody>
                  <a:tcPr marL="7617" marR="7617" marT="7617" marB="0">
                    <a:lnL>
                      <a:noFill/>
                    </a:lnL>
                    <a:lnR>
                      <a:noFill/>
                    </a:lnR>
                    <a:lnT>
                      <a:noFill/>
                    </a:lnT>
                    <a:lnB>
                      <a:noFill/>
                    </a:lnB>
                    <a:solidFill>
                      <a:srgbClr val="FFFF00"/>
                    </a:solidFill>
                  </a:tcPr>
                </a:tc>
                <a:tc>
                  <a:txBody>
                    <a:bodyPr/>
                    <a:lstStyle/>
                    <a:p>
                      <a:pPr algn="l" fontAlgn="t"/>
                      <a:r>
                        <a:rPr lang="en-ZA" sz="1200" b="1" i="0" u="none" strike="noStrike">
                          <a:solidFill>
                            <a:srgbClr val="000000"/>
                          </a:solidFill>
                          <a:effectLst/>
                          <a:latin typeface="Calibri" panose="020F0502020204030204" pitchFamily="34" charset="0"/>
                        </a:rPr>
                        <a:t>        217,0 </a:t>
                      </a:r>
                    </a:p>
                  </a:txBody>
                  <a:tcPr marL="7617" marR="7617" marT="7617" marB="0">
                    <a:lnL>
                      <a:noFill/>
                    </a:lnL>
                    <a:lnR>
                      <a:noFill/>
                    </a:lnR>
                    <a:lnT>
                      <a:noFill/>
                    </a:lnT>
                    <a:lnB>
                      <a:noFill/>
                    </a:lnB>
                    <a:solidFill>
                      <a:srgbClr val="FFFF00"/>
                    </a:solidFill>
                  </a:tcPr>
                </a:tc>
                <a:tc>
                  <a:txBody>
                    <a:bodyPr/>
                    <a:lstStyle/>
                    <a:p>
                      <a:pPr algn="l" fontAlgn="t"/>
                      <a:r>
                        <a:rPr lang="en-ZA" sz="1200" b="1" i="0" u="none" strike="noStrike">
                          <a:solidFill>
                            <a:srgbClr val="000000"/>
                          </a:solidFill>
                          <a:effectLst/>
                          <a:latin typeface="Calibri" panose="020F0502020204030204" pitchFamily="34" charset="0"/>
                        </a:rPr>
                        <a:t>        247,1 </a:t>
                      </a:r>
                    </a:p>
                  </a:txBody>
                  <a:tcPr marL="7617" marR="7617" marT="7617" marB="0">
                    <a:lnL>
                      <a:noFill/>
                    </a:lnL>
                    <a:lnR w="6350" cap="flat" cmpd="sng" algn="ctr">
                      <a:solidFill>
                        <a:srgbClr val="000000"/>
                      </a:solidFill>
                      <a:prstDash val="dot"/>
                      <a:round/>
                      <a:headEnd type="none" w="med" len="med"/>
                      <a:tailEnd type="none" w="med" len="med"/>
                    </a:lnR>
                    <a:lnT>
                      <a:noFill/>
                    </a:lnT>
                    <a:lnB>
                      <a:noFill/>
                    </a:lnB>
                    <a:solidFill>
                      <a:srgbClr val="FFFF00"/>
                    </a:solidFill>
                  </a:tcPr>
                </a:tc>
                <a:tc>
                  <a:txBody>
                    <a:bodyPr/>
                    <a:lstStyle/>
                    <a:p>
                      <a:pPr algn="l" fontAlgn="t"/>
                      <a:r>
                        <a:rPr lang="en-ZA" sz="1200" b="1" i="0" u="none" strike="noStrike">
                          <a:solidFill>
                            <a:srgbClr val="000000"/>
                          </a:solidFill>
                          <a:effectLst/>
                          <a:latin typeface="Calibri" panose="020F0502020204030204" pitchFamily="34" charset="0"/>
                        </a:rPr>
                        <a:t>        252,7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00"/>
                    </a:solidFill>
                  </a:tcPr>
                </a:tc>
                <a:tc>
                  <a:txBody>
                    <a:bodyPr/>
                    <a:lstStyle/>
                    <a:p>
                      <a:pPr algn="l" fontAlgn="t"/>
                      <a:r>
                        <a:rPr lang="en-ZA" sz="1200" b="1" i="0" u="none" strike="noStrike">
                          <a:solidFill>
                            <a:srgbClr val="000000"/>
                          </a:solidFill>
                          <a:effectLst/>
                          <a:latin typeface="Calibri" panose="020F0502020204030204" pitchFamily="34" charset="0"/>
                        </a:rPr>
                        <a:t>        234,0 </a:t>
                      </a:r>
                    </a:p>
                  </a:txBody>
                  <a:tcPr marL="7617" marR="7617" marT="7617" marB="0">
                    <a:lnL w="6350" cap="flat" cmpd="sng" algn="ctr">
                      <a:solidFill>
                        <a:srgbClr val="000000"/>
                      </a:solidFill>
                      <a:prstDash val="dot"/>
                      <a:round/>
                      <a:headEnd type="none" w="med" len="med"/>
                      <a:tailEnd type="none" w="med" len="med"/>
                    </a:lnL>
                    <a:lnR>
                      <a:noFill/>
                    </a:lnR>
                    <a:lnT>
                      <a:noFill/>
                    </a:lnT>
                    <a:lnB>
                      <a:noFill/>
                    </a:lnB>
                    <a:solidFill>
                      <a:srgbClr val="FFFF00"/>
                    </a:solidFill>
                  </a:tcPr>
                </a:tc>
                <a:tc>
                  <a:txBody>
                    <a:bodyPr/>
                    <a:lstStyle/>
                    <a:p>
                      <a:pPr algn="l" fontAlgn="t"/>
                      <a:r>
                        <a:rPr lang="en-ZA" sz="1200" b="1" i="0" u="none" strike="noStrike">
                          <a:solidFill>
                            <a:srgbClr val="000000"/>
                          </a:solidFill>
                          <a:effectLst/>
                          <a:latin typeface="Calibri" panose="020F0502020204030204" pitchFamily="34" charset="0"/>
                        </a:rPr>
                        <a:t>        236,5 </a:t>
                      </a:r>
                    </a:p>
                  </a:txBody>
                  <a:tcPr marL="7617" marR="7617" marT="7617" marB="0">
                    <a:lnL>
                      <a:noFill/>
                    </a:lnL>
                    <a:lnR>
                      <a:noFill/>
                    </a:lnR>
                    <a:lnT>
                      <a:noFill/>
                    </a:lnT>
                    <a:lnB>
                      <a:noFill/>
                    </a:lnB>
                    <a:solidFill>
                      <a:srgbClr val="FFFF00"/>
                    </a:solidFill>
                  </a:tcPr>
                </a:tc>
                <a:tc>
                  <a:txBody>
                    <a:bodyPr/>
                    <a:lstStyle/>
                    <a:p>
                      <a:pPr algn="l" fontAlgn="t"/>
                      <a:r>
                        <a:rPr lang="en-ZA" sz="1200" b="1" i="0" u="none" strike="noStrike">
                          <a:solidFill>
                            <a:srgbClr val="000000"/>
                          </a:solidFill>
                          <a:effectLst/>
                          <a:latin typeface="Calibri" panose="020F0502020204030204" pitchFamily="34" charset="0"/>
                        </a:rPr>
                        <a:t>        247,1 </a:t>
                      </a:r>
                    </a:p>
                  </a:txBody>
                  <a:tcPr marL="7617" marR="7617" marT="7617" marB="0">
                    <a:lnL>
                      <a:noFill/>
                    </a:lnL>
                    <a:lnR>
                      <a:noFill/>
                    </a:lnR>
                    <a:lnT>
                      <a:noFill/>
                    </a:lnT>
                    <a:lnB>
                      <a:noFill/>
                    </a:lnB>
                    <a:solidFill>
                      <a:srgbClr val="FFFF00"/>
                    </a:solidFill>
                  </a:tcPr>
                </a:tc>
                <a:tc>
                  <a:txBody>
                    <a:bodyPr/>
                    <a:lstStyle/>
                    <a:p>
                      <a:pPr algn="r" fontAlgn="b"/>
                      <a:r>
                        <a:rPr lang="en-ZA" sz="1200" b="1" i="0" u="none" strike="noStrike" dirty="0">
                          <a:solidFill>
                            <a:srgbClr val="000000"/>
                          </a:solidFill>
                          <a:effectLst/>
                          <a:latin typeface="Calibri" panose="020F0502020204030204" pitchFamily="34" charset="0"/>
                        </a:rPr>
                        <a:t>-0,7%</a:t>
                      </a:r>
                    </a:p>
                  </a:txBody>
                  <a:tcPr marL="7617" marR="7617" marT="7617" marB="0" anchor="b">
                    <a:lnL>
                      <a:noFill/>
                    </a:lnL>
                    <a:lnR>
                      <a:noFill/>
                    </a:lnR>
                    <a:lnT>
                      <a:noFill/>
                    </a:lnT>
                    <a:lnB>
                      <a:noFill/>
                    </a:lnB>
                    <a:solidFill>
                      <a:srgbClr val="FFFF00"/>
                    </a:solidFill>
                  </a:tcPr>
                </a:tc>
                <a:tc>
                  <a:txBody>
                    <a:bodyPr/>
                    <a:lstStyle/>
                    <a:p>
                      <a:pPr algn="r" fontAlgn="b"/>
                      <a:r>
                        <a:rPr lang="en-ZA" sz="1200" b="1" i="0" u="none" strike="noStrike" dirty="0">
                          <a:solidFill>
                            <a:srgbClr val="000000"/>
                          </a:solidFill>
                          <a:effectLst/>
                          <a:latin typeface="Calibri" panose="020F0502020204030204" pitchFamily="34" charset="0"/>
                        </a:rPr>
                        <a:t>-4,8%</a:t>
                      </a:r>
                    </a:p>
                  </a:txBody>
                  <a:tcPr marL="7617" marR="7617" marT="7617" marB="0" anchor="b">
                    <a:lnL>
                      <a:noFill/>
                    </a:lnL>
                    <a:lnR>
                      <a:noFill/>
                    </a:lnR>
                    <a:lnT>
                      <a:noFill/>
                    </a:lnT>
                    <a:lnB>
                      <a:noFill/>
                    </a:lnB>
                    <a:solidFill>
                      <a:srgbClr val="FFFF00"/>
                    </a:solidFill>
                  </a:tcPr>
                </a:tc>
              </a:tr>
              <a:tr h="230608">
                <a:tc>
                  <a:txBody>
                    <a:bodyPr/>
                    <a:lstStyle/>
                    <a:p>
                      <a:pPr algn="l" fontAlgn="t"/>
                      <a:r>
                        <a:rPr lang="en-ZA" sz="1200" b="1" i="1" u="none" strike="noStrike">
                          <a:solidFill>
                            <a:srgbClr val="000000"/>
                          </a:solidFill>
                          <a:effectLst/>
                          <a:latin typeface="Calibri" panose="020F0502020204030204" pitchFamily="34" charset="0"/>
                        </a:rPr>
                        <a:t>of which: Social grants</a:t>
                      </a:r>
                    </a:p>
                  </a:txBody>
                  <a:tcPr marL="91409" marR="7617" marT="7617" marB="0">
                    <a:lnL>
                      <a:noFill/>
                    </a:lnL>
                    <a:lnR>
                      <a:noFill/>
                    </a:lnR>
                    <a:lnT>
                      <a:noFill/>
                    </a:lnT>
                    <a:lnB>
                      <a:noFill/>
                    </a:lnB>
                    <a:solidFill>
                      <a:srgbClr val="FFFF00"/>
                    </a:solidFill>
                  </a:tcPr>
                </a:tc>
                <a:tc>
                  <a:txBody>
                    <a:bodyPr/>
                    <a:lstStyle/>
                    <a:p>
                      <a:pPr algn="l" fontAlgn="t"/>
                      <a:r>
                        <a:rPr lang="en-ZA" sz="1200" b="1" i="1" u="none" strike="noStrike">
                          <a:solidFill>
                            <a:srgbClr val="000000"/>
                          </a:solidFill>
                          <a:effectLst/>
                          <a:latin typeface="Calibri" panose="020F0502020204030204" pitchFamily="34" charset="0"/>
                        </a:rPr>
                        <a:t>       162,7 </a:t>
                      </a:r>
                    </a:p>
                  </a:txBody>
                  <a:tcPr marL="7617" marR="7617" marT="7617" marB="0">
                    <a:lnL>
                      <a:noFill/>
                    </a:lnL>
                    <a:lnR>
                      <a:noFill/>
                    </a:lnR>
                    <a:lnT>
                      <a:noFill/>
                    </a:lnT>
                    <a:lnB>
                      <a:noFill/>
                    </a:lnB>
                    <a:solidFill>
                      <a:srgbClr val="FFFF00"/>
                    </a:solidFill>
                  </a:tcPr>
                </a:tc>
                <a:tc>
                  <a:txBody>
                    <a:bodyPr/>
                    <a:lstStyle/>
                    <a:p>
                      <a:pPr algn="l" fontAlgn="t"/>
                      <a:r>
                        <a:rPr lang="en-ZA" sz="1200" b="1" i="1" u="none" strike="noStrike">
                          <a:solidFill>
                            <a:srgbClr val="000000"/>
                          </a:solidFill>
                          <a:effectLst/>
                          <a:latin typeface="Calibri" panose="020F0502020204030204" pitchFamily="34" charset="0"/>
                        </a:rPr>
                        <a:t>       190,3 </a:t>
                      </a:r>
                    </a:p>
                  </a:txBody>
                  <a:tcPr marL="7617" marR="7617" marT="7617" marB="0">
                    <a:lnL>
                      <a:noFill/>
                    </a:lnL>
                    <a:lnR>
                      <a:noFill/>
                    </a:lnR>
                    <a:lnT>
                      <a:noFill/>
                    </a:lnT>
                    <a:lnB>
                      <a:noFill/>
                    </a:lnB>
                    <a:solidFill>
                      <a:srgbClr val="FFFF00"/>
                    </a:solidFill>
                  </a:tcPr>
                </a:tc>
                <a:tc>
                  <a:txBody>
                    <a:bodyPr/>
                    <a:lstStyle/>
                    <a:p>
                      <a:pPr algn="l" fontAlgn="t"/>
                      <a:r>
                        <a:rPr lang="en-ZA" sz="1200" b="1" i="1" u="none" strike="noStrike">
                          <a:solidFill>
                            <a:srgbClr val="000000"/>
                          </a:solidFill>
                          <a:effectLst/>
                          <a:latin typeface="Calibri" panose="020F0502020204030204" pitchFamily="34" charset="0"/>
                        </a:rPr>
                        <a:t>       218,9 </a:t>
                      </a:r>
                    </a:p>
                  </a:txBody>
                  <a:tcPr marL="7617" marR="7617" marT="7617" marB="0">
                    <a:lnL>
                      <a:noFill/>
                    </a:lnL>
                    <a:lnR w="6350" cap="flat" cmpd="sng" algn="ctr">
                      <a:solidFill>
                        <a:srgbClr val="000000"/>
                      </a:solidFill>
                      <a:prstDash val="dot"/>
                      <a:round/>
                      <a:headEnd type="none" w="med" len="med"/>
                      <a:tailEnd type="none" w="med" len="med"/>
                    </a:lnR>
                    <a:lnT>
                      <a:noFill/>
                    </a:lnT>
                    <a:lnB>
                      <a:noFill/>
                    </a:lnB>
                    <a:solidFill>
                      <a:srgbClr val="FFFF00"/>
                    </a:solidFill>
                  </a:tcPr>
                </a:tc>
                <a:tc>
                  <a:txBody>
                    <a:bodyPr/>
                    <a:lstStyle/>
                    <a:p>
                      <a:pPr algn="l" fontAlgn="t"/>
                      <a:r>
                        <a:rPr lang="en-ZA" sz="1200" b="1" i="1" u="none" strike="noStrike">
                          <a:solidFill>
                            <a:srgbClr val="000000"/>
                          </a:solidFill>
                          <a:effectLst/>
                          <a:latin typeface="Calibri" panose="020F0502020204030204" pitchFamily="34" charset="0"/>
                        </a:rPr>
                        <a:t>       221,7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a:noFill/>
                    </a:lnB>
                    <a:solidFill>
                      <a:srgbClr val="FFFF00"/>
                    </a:solidFill>
                  </a:tcPr>
                </a:tc>
                <a:tc>
                  <a:txBody>
                    <a:bodyPr/>
                    <a:lstStyle/>
                    <a:p>
                      <a:pPr algn="l" fontAlgn="t"/>
                      <a:r>
                        <a:rPr lang="en-ZA" sz="1200" b="1" i="1" u="none" strike="noStrike">
                          <a:solidFill>
                            <a:srgbClr val="000000"/>
                          </a:solidFill>
                          <a:effectLst/>
                          <a:latin typeface="Calibri" panose="020F0502020204030204" pitchFamily="34" charset="0"/>
                        </a:rPr>
                        <a:t>       204,3 </a:t>
                      </a:r>
                    </a:p>
                  </a:txBody>
                  <a:tcPr marL="7617" marR="7617" marT="7617" marB="0">
                    <a:lnL w="6350" cap="flat" cmpd="sng" algn="ctr">
                      <a:solidFill>
                        <a:srgbClr val="000000"/>
                      </a:solidFill>
                      <a:prstDash val="dot"/>
                      <a:round/>
                      <a:headEnd type="none" w="med" len="med"/>
                      <a:tailEnd type="none" w="med" len="med"/>
                    </a:lnL>
                    <a:lnR>
                      <a:noFill/>
                    </a:lnR>
                    <a:lnT>
                      <a:noFill/>
                    </a:lnT>
                    <a:lnB>
                      <a:noFill/>
                    </a:lnB>
                    <a:solidFill>
                      <a:srgbClr val="FFFF00"/>
                    </a:solidFill>
                  </a:tcPr>
                </a:tc>
                <a:tc>
                  <a:txBody>
                    <a:bodyPr/>
                    <a:lstStyle/>
                    <a:p>
                      <a:pPr algn="l" fontAlgn="t"/>
                      <a:r>
                        <a:rPr lang="en-ZA" sz="1200" b="1" i="1" u="none" strike="noStrike">
                          <a:solidFill>
                            <a:srgbClr val="000000"/>
                          </a:solidFill>
                          <a:effectLst/>
                          <a:latin typeface="Calibri" panose="020F0502020204030204" pitchFamily="34" charset="0"/>
                        </a:rPr>
                        <a:t>       206,1 </a:t>
                      </a:r>
                    </a:p>
                  </a:txBody>
                  <a:tcPr marL="7617" marR="7617" marT="7617" marB="0">
                    <a:lnL>
                      <a:noFill/>
                    </a:lnL>
                    <a:lnR>
                      <a:noFill/>
                    </a:lnR>
                    <a:lnT>
                      <a:noFill/>
                    </a:lnT>
                    <a:lnB>
                      <a:noFill/>
                    </a:lnB>
                    <a:solidFill>
                      <a:srgbClr val="FFFF00"/>
                    </a:solidFill>
                  </a:tcPr>
                </a:tc>
                <a:tc>
                  <a:txBody>
                    <a:bodyPr/>
                    <a:lstStyle/>
                    <a:p>
                      <a:pPr algn="l" fontAlgn="t"/>
                      <a:r>
                        <a:rPr lang="en-ZA" sz="1200" b="1" i="1" u="none" strike="noStrike">
                          <a:solidFill>
                            <a:srgbClr val="000000"/>
                          </a:solidFill>
                          <a:effectLst/>
                          <a:latin typeface="Calibri" panose="020F0502020204030204" pitchFamily="34" charset="0"/>
                        </a:rPr>
                        <a:t>       215,3 </a:t>
                      </a:r>
                    </a:p>
                  </a:txBody>
                  <a:tcPr marL="7617" marR="7617" marT="7617" marB="0">
                    <a:lnL>
                      <a:noFill/>
                    </a:lnL>
                    <a:lnR>
                      <a:noFill/>
                    </a:lnR>
                    <a:lnT>
                      <a:noFill/>
                    </a:lnT>
                    <a:lnB>
                      <a:noFill/>
                    </a:lnB>
                    <a:solidFill>
                      <a:srgbClr val="FFFF00"/>
                    </a:solidFill>
                  </a:tcPr>
                </a:tc>
                <a:tc>
                  <a:txBody>
                    <a:bodyPr/>
                    <a:lstStyle/>
                    <a:p>
                      <a:pPr algn="r" fontAlgn="b"/>
                      <a:r>
                        <a:rPr lang="en-ZA" sz="1200" b="1" i="0" u="none" strike="noStrike">
                          <a:solidFill>
                            <a:srgbClr val="000000"/>
                          </a:solidFill>
                          <a:effectLst/>
                          <a:latin typeface="Calibri" panose="020F0502020204030204" pitchFamily="34" charset="0"/>
                        </a:rPr>
                        <a:t>-1,0%</a:t>
                      </a:r>
                    </a:p>
                  </a:txBody>
                  <a:tcPr marL="7617" marR="7617" marT="7617" marB="0" anchor="b">
                    <a:lnL>
                      <a:noFill/>
                    </a:lnL>
                    <a:lnR>
                      <a:noFill/>
                    </a:lnR>
                    <a:lnT>
                      <a:noFill/>
                    </a:lnT>
                    <a:lnB>
                      <a:noFill/>
                    </a:lnB>
                    <a:solidFill>
                      <a:srgbClr val="FFFF00"/>
                    </a:solidFill>
                  </a:tcPr>
                </a:tc>
                <a:tc>
                  <a:txBody>
                    <a:bodyPr/>
                    <a:lstStyle/>
                    <a:p>
                      <a:pPr algn="r" fontAlgn="b"/>
                      <a:r>
                        <a:rPr lang="en-ZA" sz="1200" b="1" i="0" u="none" strike="noStrike" dirty="0">
                          <a:solidFill>
                            <a:srgbClr val="000000"/>
                          </a:solidFill>
                          <a:effectLst/>
                          <a:latin typeface="Calibri" panose="020F0502020204030204" pitchFamily="34" charset="0"/>
                        </a:rPr>
                        <a:t>-5,1%</a:t>
                      </a:r>
                    </a:p>
                  </a:txBody>
                  <a:tcPr marL="7617" marR="7617" marT="7617" marB="0" anchor="b">
                    <a:lnL>
                      <a:noFill/>
                    </a:lnL>
                    <a:lnR>
                      <a:noFill/>
                    </a:lnR>
                    <a:lnT>
                      <a:noFill/>
                    </a:lnT>
                    <a:lnB>
                      <a:noFill/>
                    </a:lnB>
                    <a:solidFill>
                      <a:srgbClr val="FFFF00"/>
                    </a:solidFill>
                  </a:tcPr>
                </a:tc>
              </a:tr>
              <a:tr h="230608">
                <a:tc>
                  <a:txBody>
                    <a:bodyPr/>
                    <a:lstStyle/>
                    <a:p>
                      <a:pPr algn="l" fontAlgn="t"/>
                      <a:r>
                        <a:rPr lang="en-ZA" sz="1200" b="1" i="0" u="none" strike="noStrike">
                          <a:solidFill>
                            <a:srgbClr val="000000"/>
                          </a:solidFill>
                          <a:effectLst/>
                          <a:latin typeface="Calibri" panose="020F0502020204030204" pitchFamily="34" charset="0"/>
                        </a:rPr>
                        <a:t>Social security funds</a:t>
                      </a:r>
                    </a:p>
                  </a:txBody>
                  <a:tcPr marL="7617" marR="7617" marT="7617" marB="0">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t"/>
                      <a:r>
                        <a:rPr lang="en-ZA" sz="1200" b="1" i="0" u="none" strike="noStrike">
                          <a:solidFill>
                            <a:srgbClr val="000000"/>
                          </a:solidFill>
                          <a:effectLst/>
                          <a:latin typeface="Calibri" panose="020F0502020204030204" pitchFamily="34" charset="0"/>
                        </a:rPr>
                        <a:t>          55,0 </a:t>
                      </a:r>
                    </a:p>
                  </a:txBody>
                  <a:tcPr marL="7617" marR="7617" marT="7617" marB="0">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t"/>
                      <a:r>
                        <a:rPr lang="en-ZA" sz="1200" b="1" i="0" u="none" strike="noStrike">
                          <a:solidFill>
                            <a:srgbClr val="000000"/>
                          </a:solidFill>
                          <a:effectLst/>
                          <a:latin typeface="Calibri" panose="020F0502020204030204" pitchFamily="34" charset="0"/>
                        </a:rPr>
                        <a:t>          60,1 </a:t>
                      </a:r>
                    </a:p>
                  </a:txBody>
                  <a:tcPr marL="7617" marR="7617" marT="7617" marB="0">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t"/>
                      <a:r>
                        <a:rPr lang="en-ZA" sz="1200" b="1" i="0" u="none" strike="noStrike">
                          <a:solidFill>
                            <a:srgbClr val="000000"/>
                          </a:solidFill>
                          <a:effectLst/>
                          <a:latin typeface="Calibri" panose="020F0502020204030204" pitchFamily="34" charset="0"/>
                        </a:rPr>
                        <a:t>        107,1 </a:t>
                      </a:r>
                    </a:p>
                  </a:txBody>
                  <a:tcPr marL="7617" marR="7617" marT="7617" marB="0">
                    <a:lnL>
                      <a:noFill/>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t"/>
                      <a:r>
                        <a:rPr lang="en-ZA" sz="1200" b="1" i="0" u="none" strike="noStrike">
                          <a:solidFill>
                            <a:srgbClr val="000000"/>
                          </a:solidFill>
                          <a:effectLst/>
                          <a:latin typeface="Calibri" panose="020F0502020204030204" pitchFamily="34" charset="0"/>
                        </a:rPr>
                        <a:t>        130,0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000000"/>
                      </a:solidFill>
                      <a:prstDash val="dot"/>
                      <a:round/>
                      <a:headEnd type="none" w="med" len="med"/>
                      <a:tailEnd type="none" w="med" len="med"/>
                    </a:lnB>
                  </a:tcPr>
                </a:tc>
                <a:tc>
                  <a:txBody>
                    <a:bodyPr/>
                    <a:lstStyle/>
                    <a:p>
                      <a:pPr algn="l" fontAlgn="t"/>
                      <a:r>
                        <a:rPr lang="en-ZA" sz="1200" b="1" i="0" u="none" strike="noStrike">
                          <a:solidFill>
                            <a:srgbClr val="000000"/>
                          </a:solidFill>
                          <a:effectLst/>
                          <a:latin typeface="Calibri" panose="020F0502020204030204" pitchFamily="34" charset="0"/>
                        </a:rPr>
                        <a:t>          68,2 </a:t>
                      </a:r>
                    </a:p>
                  </a:txBody>
                  <a:tcPr marL="7617" marR="7617" marT="7617" marB="0">
                    <a:lnL w="6350" cap="flat" cmpd="sng" algn="ctr">
                      <a:solidFill>
                        <a:srgbClr val="000000"/>
                      </a:solidFill>
                      <a:prstDash val="dot"/>
                      <a:round/>
                      <a:headEnd type="none" w="med" len="med"/>
                      <a:tailEnd type="none" w="med" len="med"/>
                    </a:lnL>
                    <a:lnR>
                      <a:noFill/>
                    </a:lnR>
                    <a:lnT>
                      <a:noFill/>
                    </a:lnT>
                    <a:lnB w="6350" cap="flat" cmpd="sng" algn="ctr">
                      <a:solidFill>
                        <a:srgbClr val="000000"/>
                      </a:solidFill>
                      <a:prstDash val="dot"/>
                      <a:round/>
                      <a:headEnd type="none" w="med" len="med"/>
                      <a:tailEnd type="none" w="med" len="med"/>
                    </a:lnB>
                  </a:tcPr>
                </a:tc>
                <a:tc>
                  <a:txBody>
                    <a:bodyPr/>
                    <a:lstStyle/>
                    <a:p>
                      <a:pPr algn="l" fontAlgn="t"/>
                      <a:r>
                        <a:rPr lang="en-ZA" sz="1200" b="1" i="0" u="none" strike="noStrike">
                          <a:solidFill>
                            <a:srgbClr val="000000"/>
                          </a:solidFill>
                          <a:effectLst/>
                          <a:latin typeface="Calibri" panose="020F0502020204030204" pitchFamily="34" charset="0"/>
                        </a:rPr>
                        <a:t>          67,3 </a:t>
                      </a:r>
                    </a:p>
                  </a:txBody>
                  <a:tcPr marL="7617" marR="7617" marT="7617" marB="0">
                    <a:lnL>
                      <a:noFill/>
                    </a:lnL>
                    <a:lnR>
                      <a:noFill/>
                    </a:lnR>
                    <a:lnT>
                      <a:noFill/>
                    </a:lnT>
                    <a:lnB w="6350" cap="flat" cmpd="sng" algn="ctr">
                      <a:solidFill>
                        <a:srgbClr val="000000"/>
                      </a:solidFill>
                      <a:prstDash val="dot"/>
                      <a:round/>
                      <a:headEnd type="none" w="med" len="med"/>
                      <a:tailEnd type="none" w="med" len="med"/>
                    </a:lnB>
                  </a:tcPr>
                </a:tc>
                <a:tc>
                  <a:txBody>
                    <a:bodyPr/>
                    <a:lstStyle/>
                    <a:p>
                      <a:pPr algn="l" fontAlgn="t"/>
                      <a:r>
                        <a:rPr lang="en-ZA" sz="1200" b="1" i="0" u="none" strike="noStrike">
                          <a:solidFill>
                            <a:srgbClr val="000000"/>
                          </a:solidFill>
                          <a:effectLst/>
                          <a:latin typeface="Calibri" panose="020F0502020204030204" pitchFamily="34" charset="0"/>
                        </a:rPr>
                        <a:t>          68,8 </a:t>
                      </a:r>
                    </a:p>
                  </a:txBody>
                  <a:tcPr marL="7617" marR="7617" marT="7617" marB="0">
                    <a:lnL>
                      <a:noFill/>
                    </a:lnL>
                    <a:lnR>
                      <a:noFill/>
                    </a:lnR>
                    <a:lnT>
                      <a:noFill/>
                    </a:lnT>
                    <a:lnB w="6350" cap="flat" cmpd="sng" algn="ctr">
                      <a:solidFill>
                        <a:srgbClr val="000000"/>
                      </a:solidFill>
                      <a:prstDash val="dot"/>
                      <a:round/>
                      <a:headEnd type="none" w="med" len="med"/>
                      <a:tailEnd type="none" w="med" len="med"/>
                    </a:lnB>
                  </a:tcPr>
                </a:tc>
                <a:tc>
                  <a:txBody>
                    <a:bodyPr/>
                    <a:lstStyle/>
                    <a:p>
                      <a:pPr algn="r" fontAlgn="b"/>
                      <a:r>
                        <a:rPr lang="en-ZA" sz="1200" b="0" i="0" u="none" strike="noStrike">
                          <a:solidFill>
                            <a:srgbClr val="000000"/>
                          </a:solidFill>
                          <a:effectLst/>
                          <a:latin typeface="Calibri" panose="020F0502020204030204" pitchFamily="34" charset="0"/>
                        </a:rPr>
                        <a:t>-19,1%</a:t>
                      </a:r>
                    </a:p>
                  </a:txBody>
                  <a:tcPr marL="7617" marR="7617" marT="7617" marB="0" anchor="b">
                    <a:lnL>
                      <a:noFill/>
                    </a:lnL>
                    <a:lnR>
                      <a:noFill/>
                    </a:lnR>
                    <a:lnT>
                      <a:noFill/>
                    </a:lnT>
                    <a:lnB>
                      <a:noFill/>
                    </a:lnB>
                  </a:tcPr>
                </a:tc>
                <a:tc>
                  <a:txBody>
                    <a:bodyPr/>
                    <a:lstStyle/>
                    <a:p>
                      <a:pPr algn="r" fontAlgn="b"/>
                      <a:r>
                        <a:rPr lang="en-ZA" sz="1200" b="0" i="0" u="none" strike="noStrike" dirty="0">
                          <a:solidFill>
                            <a:srgbClr val="000000"/>
                          </a:solidFill>
                          <a:effectLst/>
                          <a:latin typeface="Calibri" panose="020F0502020204030204" pitchFamily="34" charset="0"/>
                        </a:rPr>
                        <a:t>-22,5%</a:t>
                      </a:r>
                    </a:p>
                  </a:txBody>
                  <a:tcPr marL="7617" marR="7617" marT="7617" marB="0" anchor="b">
                    <a:lnL>
                      <a:noFill/>
                    </a:lnL>
                    <a:lnR>
                      <a:noFill/>
                    </a:lnR>
                    <a:lnT>
                      <a:noFill/>
                    </a:lnT>
                    <a:lnB>
                      <a:noFill/>
                    </a:lnB>
                  </a:tcPr>
                </a:tc>
              </a:tr>
              <a:tr h="230608">
                <a:tc>
                  <a:txBody>
                    <a:bodyPr/>
                    <a:lstStyle/>
                    <a:p>
                      <a:pPr algn="l" fontAlgn="t"/>
                      <a:r>
                        <a:rPr lang="en-ZA" sz="1200" b="1" i="0" u="none" strike="noStrike">
                          <a:solidFill>
                            <a:srgbClr val="000000"/>
                          </a:solidFill>
                          <a:effectLst/>
                          <a:latin typeface="Calibri" panose="020F0502020204030204" pitchFamily="34" charset="0"/>
                        </a:rPr>
                        <a:t>Social wage</a:t>
                      </a:r>
                    </a:p>
                  </a:txBody>
                  <a:tcPr marL="7617" marR="7617" marT="7617" marB="0">
                    <a:lnL>
                      <a:noFill/>
                    </a:lnL>
                    <a:lnR>
                      <a:noFill/>
                    </a:lnR>
                    <a:lnT w="6350" cap="flat" cmpd="sng" algn="ctr">
                      <a:solidFill>
                        <a:srgbClr val="000000"/>
                      </a:solidFill>
                      <a:prstDash val="dot"/>
                      <a:round/>
                      <a:headEnd type="none" w="med" len="med"/>
                      <a:tailEnd type="none" w="med" len="med"/>
                    </a:lnT>
                    <a:lnB>
                      <a:noFill/>
                    </a:lnB>
                  </a:tcPr>
                </a:tc>
                <a:tc>
                  <a:txBody>
                    <a:bodyPr/>
                    <a:lstStyle/>
                    <a:p>
                      <a:pPr algn="l" fontAlgn="t"/>
                      <a:r>
                        <a:rPr lang="en-ZA" sz="1200" b="1" i="0" u="none" strike="noStrike">
                          <a:solidFill>
                            <a:srgbClr val="000000"/>
                          </a:solidFill>
                          <a:effectLst/>
                          <a:latin typeface="Calibri" panose="020F0502020204030204" pitchFamily="34" charset="0"/>
                        </a:rPr>
                        <a:t>        860,3 </a:t>
                      </a:r>
                    </a:p>
                  </a:txBody>
                  <a:tcPr marL="7617" marR="7617" marT="7617" marB="0">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        941,1 </a:t>
                      </a:r>
                    </a:p>
                  </a:txBody>
                  <a:tcPr marL="7617" marR="7617" marT="7617" marB="0">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     1 049,9 </a:t>
                      </a:r>
                    </a:p>
                  </a:txBody>
                  <a:tcPr marL="7617" marR="7617" marT="7617" marB="0">
                    <a:lnL>
                      <a:noFill/>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     1 119,6 </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     1 043,5 </a:t>
                      </a:r>
                    </a:p>
                  </a:txBody>
                  <a:tcPr marL="7617" marR="7617" marT="7617" marB="0">
                    <a:lnL w="6350" cap="flat" cmpd="sng" algn="ctr">
                      <a:solidFill>
                        <a:srgbClr val="000000"/>
                      </a:solidFill>
                      <a:prstDash val="dot"/>
                      <a:round/>
                      <a:headEnd type="none" w="med" len="med"/>
                      <a:tailEnd type="none" w="med" len="med"/>
                    </a:lnL>
                    <a:lnR>
                      <a:noFill/>
                    </a:lnR>
                    <a:lnT w="6350" cap="flat" cmpd="sng" algn="ctr">
                      <a:solidFill>
                        <a:srgbClr val="000000"/>
                      </a:solidFill>
                      <a:prstDash val="dot"/>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     1 049,7 </a:t>
                      </a:r>
                    </a:p>
                  </a:txBody>
                  <a:tcPr marL="7617" marR="7617" marT="7617" marB="0">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t"/>
                      <a:r>
                        <a:rPr lang="en-ZA" sz="1200" b="1" i="0" u="none" strike="noStrike">
                          <a:solidFill>
                            <a:srgbClr val="000000"/>
                          </a:solidFill>
                          <a:effectLst/>
                          <a:latin typeface="Calibri" panose="020F0502020204030204" pitchFamily="34" charset="0"/>
                        </a:rPr>
                        <a:t>     1 096,9 </a:t>
                      </a:r>
                    </a:p>
                  </a:txBody>
                  <a:tcPr marL="7617" marR="7617" marT="7617" marB="0">
                    <a:lnL>
                      <a:noFill/>
                    </a:lnL>
                    <a:lnR>
                      <a:noFill/>
                    </a:lnR>
                    <a:lnT w="6350" cap="flat" cmpd="sng" algn="ctr">
                      <a:solidFill>
                        <a:srgbClr val="000000"/>
                      </a:solidFill>
                      <a:prstDash val="dot"/>
                      <a:round/>
                      <a:headEnd type="none" w="med" len="med"/>
                      <a:tailEnd type="none" w="med" len="med"/>
                    </a:lnT>
                    <a:lnB>
                      <a:noFill/>
                    </a:lnB>
                  </a:tcPr>
                </a:tc>
                <a:tc>
                  <a:txBody>
                    <a:bodyPr/>
                    <a:lstStyle/>
                    <a:p>
                      <a:pPr algn="r" fontAlgn="b"/>
                      <a:r>
                        <a:rPr lang="en-ZA" sz="1200" b="0" i="0" u="none" strike="noStrike">
                          <a:solidFill>
                            <a:srgbClr val="000000"/>
                          </a:solidFill>
                          <a:effectLst/>
                          <a:latin typeface="Calibri" panose="020F0502020204030204" pitchFamily="34" charset="0"/>
                        </a:rPr>
                        <a:t>-0,7%</a:t>
                      </a:r>
                    </a:p>
                  </a:txBody>
                  <a:tcPr marL="7617" marR="7617" marT="7617" marB="0" anchor="b">
                    <a:lnL>
                      <a:noFill/>
                    </a:lnL>
                    <a:lnR>
                      <a:noFill/>
                    </a:lnR>
                    <a:lnT>
                      <a:noFill/>
                    </a:lnT>
                    <a:lnB>
                      <a:noFill/>
                    </a:lnB>
                    <a:solidFill>
                      <a:srgbClr val="FFFF00"/>
                    </a:solidFill>
                  </a:tcPr>
                </a:tc>
                <a:tc>
                  <a:txBody>
                    <a:bodyPr/>
                    <a:lstStyle/>
                    <a:p>
                      <a:pPr algn="r" fontAlgn="b"/>
                      <a:r>
                        <a:rPr lang="en-ZA" sz="1200" b="0" i="0" u="none" strike="noStrike" dirty="0">
                          <a:solidFill>
                            <a:srgbClr val="000000"/>
                          </a:solidFill>
                          <a:effectLst/>
                          <a:latin typeface="Calibri" panose="020F0502020204030204" pitchFamily="34" charset="0"/>
                        </a:rPr>
                        <a:t>-4,8%</a:t>
                      </a:r>
                    </a:p>
                  </a:txBody>
                  <a:tcPr marL="7617" marR="7617" marT="7617" marB="0" anchor="b">
                    <a:lnL>
                      <a:noFill/>
                    </a:lnL>
                    <a:lnR>
                      <a:noFill/>
                    </a:lnR>
                    <a:lnT>
                      <a:noFill/>
                    </a:lnT>
                    <a:lnB>
                      <a:noFill/>
                    </a:lnB>
                    <a:solidFill>
                      <a:srgbClr val="FFFF00"/>
                    </a:solidFill>
                  </a:tcPr>
                </a:tc>
              </a:tr>
              <a:tr h="230608">
                <a:tc>
                  <a:txBody>
                    <a:bodyPr/>
                    <a:lstStyle/>
                    <a:p>
                      <a:pPr algn="l" fontAlgn="t"/>
                      <a:r>
                        <a:rPr lang="en-ZA" sz="1200" b="0" i="1" u="none" strike="noStrike">
                          <a:solidFill>
                            <a:srgbClr val="000000"/>
                          </a:solidFill>
                          <a:effectLst/>
                          <a:latin typeface="Calibri" panose="020F0502020204030204" pitchFamily="34" charset="0"/>
                        </a:rPr>
                        <a:t>Percentage of non-interest spending</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r" fontAlgn="t"/>
                      <a:r>
                        <a:rPr lang="en-ZA" sz="1200" b="0" i="1" u="none" strike="noStrike">
                          <a:solidFill>
                            <a:srgbClr val="000000"/>
                          </a:solidFill>
                          <a:effectLst/>
                          <a:latin typeface="Calibri" panose="020F0502020204030204" pitchFamily="34" charset="0"/>
                        </a:rPr>
                        <a:t>58,9%</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r" fontAlgn="t"/>
                      <a:r>
                        <a:rPr lang="en-ZA" sz="1200" b="0" i="1" u="none" strike="noStrike">
                          <a:solidFill>
                            <a:srgbClr val="000000"/>
                          </a:solidFill>
                          <a:effectLst/>
                          <a:latin typeface="Calibri" panose="020F0502020204030204" pitchFamily="34" charset="0"/>
                        </a:rPr>
                        <a:t>58,3%</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r" fontAlgn="t"/>
                      <a:r>
                        <a:rPr lang="en-ZA" sz="1200" b="0" i="1" u="none" strike="noStrike">
                          <a:solidFill>
                            <a:srgbClr val="000000"/>
                          </a:solidFill>
                          <a:effectLst/>
                          <a:latin typeface="Calibri" panose="020F0502020204030204" pitchFamily="34" charset="0"/>
                        </a:rPr>
                        <a:t>60,4%</a:t>
                      </a:r>
                    </a:p>
                  </a:txBody>
                  <a:tcPr marL="7617" marR="7617" marT="7617" marB="0">
                    <a:lnL>
                      <a:noFill/>
                    </a:lnL>
                    <a:lnR w="6350" cap="flat" cmpd="sng" algn="ctr">
                      <a:solidFill>
                        <a:srgbClr val="000000"/>
                      </a:solidFill>
                      <a:prstDash val="dot"/>
                      <a:round/>
                      <a:headEnd type="none" w="med" len="med"/>
                      <a:tailEnd type="none" w="med" len="med"/>
                    </a:lnR>
                    <a:lnT>
                      <a:noFill/>
                    </a:lnT>
                    <a:lnB w="6350" cap="flat" cmpd="sng" algn="ctr">
                      <a:solidFill>
                        <a:srgbClr val="A4343A"/>
                      </a:solidFill>
                      <a:prstDash val="solid"/>
                      <a:round/>
                      <a:headEnd type="none" w="med" len="med"/>
                      <a:tailEnd type="none" w="med" len="med"/>
                    </a:lnB>
                  </a:tcPr>
                </a:tc>
                <a:tc>
                  <a:txBody>
                    <a:bodyPr/>
                    <a:lstStyle/>
                    <a:p>
                      <a:pPr algn="r" fontAlgn="t"/>
                      <a:r>
                        <a:rPr lang="en-ZA" sz="1200" b="0" i="1" u="none" strike="noStrike">
                          <a:solidFill>
                            <a:srgbClr val="000000"/>
                          </a:solidFill>
                          <a:effectLst/>
                          <a:latin typeface="Calibri" panose="020F0502020204030204" pitchFamily="34" charset="0"/>
                        </a:rPr>
                        <a:t>60,2%</a:t>
                      </a:r>
                    </a:p>
                  </a:txBody>
                  <a:tcPr marL="7617" marR="7617" marT="7617" marB="0">
                    <a:lnL w="6350" cap="flat" cmpd="sng" algn="ctr">
                      <a:solidFill>
                        <a:srgbClr val="000000"/>
                      </a:solidFill>
                      <a:prstDash val="dot"/>
                      <a:round/>
                      <a:headEnd type="none" w="med" len="med"/>
                      <a:tailEnd type="none" w="med" len="med"/>
                    </a:lnL>
                    <a:lnR w="6350" cap="flat" cmpd="sng" algn="ctr">
                      <a:solidFill>
                        <a:srgbClr val="000000"/>
                      </a:solidFill>
                      <a:prstDash val="dot"/>
                      <a:round/>
                      <a:headEnd type="none" w="med" len="med"/>
                      <a:tailEnd type="none" w="med" len="med"/>
                    </a:lnR>
                    <a:lnT>
                      <a:noFill/>
                    </a:lnT>
                    <a:lnB w="6350" cap="flat" cmpd="sng" algn="ctr">
                      <a:solidFill>
                        <a:srgbClr val="A4343A"/>
                      </a:solidFill>
                      <a:prstDash val="solid"/>
                      <a:round/>
                      <a:headEnd type="none" w="med" len="med"/>
                      <a:tailEnd type="none" w="med" len="med"/>
                    </a:lnB>
                  </a:tcPr>
                </a:tc>
                <a:tc>
                  <a:txBody>
                    <a:bodyPr/>
                    <a:lstStyle/>
                    <a:p>
                      <a:pPr algn="r" fontAlgn="t"/>
                      <a:r>
                        <a:rPr lang="en-ZA" sz="1200" b="0" i="1" u="none" strike="noStrike">
                          <a:solidFill>
                            <a:srgbClr val="000000"/>
                          </a:solidFill>
                          <a:effectLst/>
                          <a:latin typeface="Calibri" panose="020F0502020204030204" pitchFamily="34" charset="0"/>
                        </a:rPr>
                        <a:t>59,4%</a:t>
                      </a:r>
                    </a:p>
                  </a:txBody>
                  <a:tcPr marL="7617" marR="7617" marT="7617" marB="0">
                    <a:lnL w="6350" cap="flat" cmpd="sng" algn="ctr">
                      <a:solidFill>
                        <a:srgbClr val="000000"/>
                      </a:solidFill>
                      <a:prstDash val="dot"/>
                      <a:round/>
                      <a:headEnd type="none" w="med" len="med"/>
                      <a:tailEnd type="none" w="med" len="med"/>
                    </a:lnL>
                    <a:lnR>
                      <a:noFill/>
                    </a:lnR>
                    <a:lnT>
                      <a:noFill/>
                    </a:lnT>
                    <a:lnB w="6350" cap="flat" cmpd="sng" algn="ctr">
                      <a:solidFill>
                        <a:srgbClr val="A4343A"/>
                      </a:solidFill>
                      <a:prstDash val="solid"/>
                      <a:round/>
                      <a:headEnd type="none" w="med" len="med"/>
                      <a:tailEnd type="none" w="med" len="med"/>
                    </a:lnB>
                  </a:tcPr>
                </a:tc>
                <a:tc>
                  <a:txBody>
                    <a:bodyPr/>
                    <a:lstStyle/>
                    <a:p>
                      <a:pPr algn="r" fontAlgn="t"/>
                      <a:r>
                        <a:rPr lang="en-ZA" sz="1200" b="0" i="1" u="none" strike="noStrike">
                          <a:solidFill>
                            <a:srgbClr val="000000"/>
                          </a:solidFill>
                          <a:effectLst/>
                          <a:latin typeface="Calibri" panose="020F0502020204030204" pitchFamily="34" charset="0"/>
                        </a:rPr>
                        <a:t>59,5%</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r" fontAlgn="t"/>
                      <a:r>
                        <a:rPr lang="en-ZA" sz="1200" b="0" i="1" u="none" strike="noStrike">
                          <a:solidFill>
                            <a:srgbClr val="000000"/>
                          </a:solidFill>
                          <a:effectLst/>
                          <a:latin typeface="Calibri" panose="020F0502020204030204" pitchFamily="34" charset="0"/>
                        </a:rPr>
                        <a:t>59,5%</a:t>
                      </a:r>
                    </a:p>
                  </a:txBody>
                  <a:tcPr marL="7617" marR="7617" marT="7617" marB="0">
                    <a:lnL>
                      <a:noFill/>
                    </a:lnL>
                    <a:lnR>
                      <a:noFill/>
                    </a:lnR>
                    <a:lnT>
                      <a:noFill/>
                    </a:lnT>
                    <a:lnB w="6350" cap="flat" cmpd="sng" algn="ctr">
                      <a:solidFill>
                        <a:srgbClr val="A4343A"/>
                      </a:solidFill>
                      <a:prstDash val="solid"/>
                      <a:round/>
                      <a:headEnd type="none" w="med" len="med"/>
                      <a:tailEnd type="none" w="med" len="med"/>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c>
                  <a:txBody>
                    <a:bodyPr/>
                    <a:lstStyle/>
                    <a:p>
                      <a:pPr algn="l" fontAlgn="b"/>
                      <a:endParaRPr lang="en-ZA" sz="1200" b="0" i="0" u="none" strike="noStrike" dirty="0">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r>
              <a:tr h="230608">
                <a:tc>
                  <a:txBody>
                    <a:bodyPr/>
                    <a:lstStyle/>
                    <a:p>
                      <a:pPr algn="l" fontAlgn="t"/>
                      <a:endParaRPr lang="en-ZA" sz="1200" b="0" i="0" u="none" strike="noStrike">
                        <a:solidFill>
                          <a:srgbClr val="000000"/>
                        </a:solidFill>
                        <a:effectLst/>
                        <a:latin typeface="Calibri" panose="020F0502020204030204" pitchFamily="34" charset="0"/>
                      </a:endParaRPr>
                    </a:p>
                  </a:txBody>
                  <a:tcPr marL="91409"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w="6350" cap="flat" cmpd="sng" algn="ctr">
                      <a:solidFill>
                        <a:srgbClr val="A4343A"/>
                      </a:solidFill>
                      <a:prstDash val="solid"/>
                      <a:round/>
                      <a:headEnd type="none" w="med" len="med"/>
                      <a:tailEnd type="none" w="med" len="med"/>
                    </a:lnT>
                    <a:lnB>
                      <a:noFill/>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c>
                  <a:txBody>
                    <a:bodyPr/>
                    <a:lstStyle/>
                    <a:p>
                      <a:pPr algn="l" fontAlgn="b"/>
                      <a:endParaRPr lang="en-ZA" sz="1200" b="0" i="0" u="none" strike="noStrike" dirty="0">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r>
              <a:tr h="230608">
                <a:tc>
                  <a:txBody>
                    <a:bodyPr/>
                    <a:lstStyle/>
                    <a:p>
                      <a:pPr algn="l" fontAlgn="ctr"/>
                      <a:endParaRPr lang="en-ZA" sz="1200" b="1" i="0" u="none" strike="noStrike">
                        <a:solidFill>
                          <a:srgbClr val="000000"/>
                        </a:solidFill>
                        <a:effectLst/>
                        <a:latin typeface="Calibri" panose="020F0502020204030204" pitchFamily="34" charset="0"/>
                      </a:endParaRPr>
                    </a:p>
                  </a:txBody>
                  <a:tcPr marL="7617" marR="7617" marT="7617" marB="0" anchor="ctr">
                    <a:lnL>
                      <a:noFill/>
                    </a:lnL>
                    <a:lnR>
                      <a:noFill/>
                    </a:lnR>
                    <a:lnT>
                      <a:noFill/>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a:noFill/>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a:noFill/>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a:noFill/>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a:noFill/>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a:noFill/>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a:noFill/>
                    </a:lnT>
                    <a:lnB>
                      <a:noFill/>
                    </a:lnB>
                  </a:tcPr>
                </a:tc>
                <a:tc>
                  <a:txBody>
                    <a:bodyPr/>
                    <a:lstStyle/>
                    <a:p>
                      <a:pPr algn="r" fontAlgn="t"/>
                      <a:endParaRPr lang="en-ZA" sz="1200" b="0" i="0" u="none" strike="noStrike">
                        <a:solidFill>
                          <a:srgbClr val="000000"/>
                        </a:solidFill>
                        <a:effectLst/>
                        <a:latin typeface="Calibri" panose="020F0502020204030204" pitchFamily="34" charset="0"/>
                      </a:endParaRPr>
                    </a:p>
                  </a:txBody>
                  <a:tcPr marL="7617" marR="7617" marT="7617" marB="0">
                    <a:lnL>
                      <a:noFill/>
                    </a:lnL>
                    <a:lnR>
                      <a:noFill/>
                    </a:lnR>
                    <a:lnT>
                      <a:noFill/>
                    </a:lnT>
                    <a:lnB>
                      <a:noFill/>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c>
                  <a:txBody>
                    <a:bodyPr/>
                    <a:lstStyle/>
                    <a:p>
                      <a:pPr algn="l" fontAlgn="b"/>
                      <a:endParaRPr lang="en-ZA" sz="1200" b="0" i="0" u="none" strike="noStrike" dirty="0">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r>
              <a:tr h="230608">
                <a:tc>
                  <a:txBody>
                    <a:bodyPr/>
                    <a:lstStyle/>
                    <a:p>
                      <a:pPr algn="l" fontAlgn="b"/>
                      <a:r>
                        <a:rPr lang="en-ZA" sz="1200" b="0" i="0" u="none" strike="noStrike">
                          <a:solidFill>
                            <a:srgbClr val="000000"/>
                          </a:solidFill>
                          <a:effectLst/>
                          <a:latin typeface="Calibri" panose="020F0502020204030204" pitchFamily="34" charset="0"/>
                        </a:rPr>
                        <a:t>CPI</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0,8889</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0,9261</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0,9533</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1</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1,04</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1,0858</a:t>
                      </a:r>
                    </a:p>
                  </a:txBody>
                  <a:tcPr marL="7617" marR="7617" marT="7617" marB="0" anchor="b">
                    <a:lnL>
                      <a:noFill/>
                    </a:lnL>
                    <a:lnR>
                      <a:noFill/>
                    </a:lnR>
                    <a:lnT>
                      <a:noFill/>
                    </a:lnT>
                    <a:lnB>
                      <a:noFill/>
                    </a:lnB>
                  </a:tcPr>
                </a:tc>
                <a:tc>
                  <a:txBody>
                    <a:bodyPr/>
                    <a:lstStyle/>
                    <a:p>
                      <a:pPr algn="r" fontAlgn="b"/>
                      <a:r>
                        <a:rPr lang="en-ZA" sz="1200" b="0" i="0" u="none" strike="noStrike">
                          <a:solidFill>
                            <a:srgbClr val="000000"/>
                          </a:solidFill>
                          <a:effectLst/>
                          <a:latin typeface="Calibri" panose="020F0502020204030204" pitchFamily="34" charset="0"/>
                        </a:rPr>
                        <a:t>1,1346</a:t>
                      </a:r>
                    </a:p>
                  </a:txBody>
                  <a:tcPr marL="7617" marR="7617" marT="7617" marB="0" anchor="b">
                    <a:lnL>
                      <a:noFill/>
                    </a:lnL>
                    <a:lnR>
                      <a:noFill/>
                    </a:lnR>
                    <a:lnT>
                      <a:noFill/>
                    </a:lnT>
                    <a:lnB>
                      <a:noFill/>
                    </a:lnB>
                  </a:tcPr>
                </a:tc>
                <a:tc>
                  <a:txBody>
                    <a:bodyPr/>
                    <a:lstStyle/>
                    <a:p>
                      <a:pPr algn="l" fontAlgn="b"/>
                      <a:endParaRPr lang="en-ZA" sz="1200" b="0" i="0" u="none" strike="noStrike">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c>
                  <a:txBody>
                    <a:bodyPr/>
                    <a:lstStyle/>
                    <a:p>
                      <a:pPr algn="l" fontAlgn="b"/>
                      <a:endParaRPr lang="en-ZA" sz="1200" b="0" i="0" u="none" strike="noStrike" dirty="0">
                        <a:solidFill>
                          <a:srgbClr val="000000"/>
                        </a:solidFill>
                        <a:effectLst/>
                        <a:latin typeface="Calibri" panose="020F0502020204030204" pitchFamily="34" charset="0"/>
                      </a:endParaRPr>
                    </a:p>
                  </a:txBody>
                  <a:tcPr marL="7617" marR="7617" marT="7617" marB="0" anchor="b">
                    <a:lnL>
                      <a:noFill/>
                    </a:lnL>
                    <a:lnR>
                      <a:noFill/>
                    </a:lnR>
                    <a:lnT>
                      <a:noFill/>
                    </a:lnT>
                    <a:lnB>
                      <a:noFill/>
                    </a:lnB>
                  </a:tcPr>
                </a:tc>
              </a:tr>
            </a:tbl>
          </a:graphicData>
        </a:graphic>
      </p:graphicFrame>
    </p:spTree>
    <p:extLst>
      <p:ext uri="{BB962C8B-B14F-4D97-AF65-F5344CB8AC3E}">
        <p14:creationId xmlns:p14="http://schemas.microsoft.com/office/powerpoint/2010/main" val="29328278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509490"/>
          </a:xfrm>
        </p:spPr>
        <p:txBody>
          <a:bodyPr>
            <a:normAutofit/>
          </a:bodyPr>
          <a:lstStyle/>
          <a:p>
            <a:r>
              <a:rPr lang="en-ZA" b="1" dirty="0" smtClean="0"/>
              <a:t>UN ICESCR Response to SA Government Report on SERs</a:t>
            </a:r>
            <a:endParaRPr lang="en-ZA" b="1" dirty="0"/>
          </a:p>
        </p:txBody>
      </p:sp>
      <p:sp>
        <p:nvSpPr>
          <p:cNvPr id="3" name="Content Placeholder 2"/>
          <p:cNvSpPr>
            <a:spLocks noGrp="1"/>
          </p:cNvSpPr>
          <p:nvPr>
            <p:ph idx="1"/>
          </p:nvPr>
        </p:nvSpPr>
        <p:spPr/>
        <p:txBody>
          <a:bodyPr>
            <a:normAutofit fontScale="92500"/>
          </a:bodyPr>
          <a:lstStyle/>
          <a:p>
            <a:r>
              <a:rPr lang="en-GB" b="1" dirty="0" smtClean="0"/>
              <a:t>Preparation </a:t>
            </a:r>
            <a:r>
              <a:rPr lang="en-GB" b="1" dirty="0"/>
              <a:t>of a composite index on the cost of living – Assessment: Insufficient progress</a:t>
            </a:r>
            <a:r>
              <a:rPr lang="en-GB" dirty="0"/>
              <a:t>. The State party’s follow-up report in respect of this recommendation indicates that the Consumer Price Index (CPI) serves as the composite index on the cost of living. However, the Committee notes that, according to information at its disposal, the CPI is inadequate and cannot be used as an instrument to measure an adequate standard of living. </a:t>
            </a:r>
            <a:endParaRPr lang="en-GB" dirty="0" smtClean="0"/>
          </a:p>
          <a:p>
            <a:r>
              <a:rPr lang="en-GB" b="1" dirty="0" smtClean="0"/>
              <a:t>Access </a:t>
            </a:r>
            <a:r>
              <a:rPr lang="en-GB" b="1" dirty="0"/>
              <a:t>to social assistance for adults between 18 and 59 years of age – Assessment: Insufficient progress</a:t>
            </a:r>
            <a:r>
              <a:rPr lang="en-GB" dirty="0"/>
              <a:t>. The Committee further notes the information provided by the State party on the start of policy work for income support for adults between 18 and 59 years of age with little or no income, including the consideration of a universal Basic Income Grant. However, the Committee notes that, according to information received, this policy work remains insufficient and the State party does not provide detailed information. </a:t>
            </a:r>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0856" y="5520905"/>
            <a:ext cx="1263755" cy="1263755"/>
          </a:xfrm>
          <a:prstGeom prst="rect">
            <a:avLst/>
          </a:prstGeom>
        </p:spPr>
      </p:pic>
    </p:spTree>
    <p:extLst>
      <p:ext uri="{BB962C8B-B14F-4D97-AF65-F5344CB8AC3E}">
        <p14:creationId xmlns:p14="http://schemas.microsoft.com/office/powerpoint/2010/main" val="1914658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5128"/>
          </a:xfrm>
        </p:spPr>
        <p:txBody>
          <a:bodyPr>
            <a:normAutofit/>
          </a:bodyPr>
          <a:lstStyle/>
          <a:p>
            <a:r>
              <a:rPr lang="en-ZA" dirty="0" smtClean="0"/>
              <a:t>Way Forward – What Do We Need?</a:t>
            </a:r>
            <a:endParaRPr lang="en-ZA" dirty="0"/>
          </a:p>
        </p:txBody>
      </p:sp>
      <p:sp>
        <p:nvSpPr>
          <p:cNvPr id="3" name="Content Placeholder 2"/>
          <p:cNvSpPr>
            <a:spLocks noGrp="1"/>
          </p:cNvSpPr>
          <p:nvPr>
            <p:ph idx="1"/>
          </p:nvPr>
        </p:nvSpPr>
        <p:spPr>
          <a:xfrm>
            <a:off x="1405054" y="1449238"/>
            <a:ext cx="10303727" cy="4772722"/>
          </a:xfrm>
        </p:spPr>
        <p:txBody>
          <a:bodyPr>
            <a:normAutofit fontScale="92500"/>
          </a:bodyPr>
          <a:lstStyle/>
          <a:p>
            <a:r>
              <a:rPr lang="en-ZA" dirty="0" smtClean="0"/>
              <a:t>A recommitment by government to fulfil its Constitutional obligations, particularly in relation to Section 27(1)(c):  </a:t>
            </a:r>
            <a:r>
              <a:rPr lang="en-ZA" b="1" dirty="0" smtClean="0"/>
              <a:t>Everyone has the right to have access </a:t>
            </a:r>
            <a:r>
              <a:rPr lang="en-ZA" dirty="0" smtClean="0"/>
              <a:t>to – (a) heath care services, including heath care; (b) sufficient food and water; and (c) </a:t>
            </a:r>
            <a:r>
              <a:rPr lang="en-ZA" b="1" dirty="0" smtClean="0"/>
              <a:t>social security, including, if they are unable to support themselves and their dependants, appropriate social assistance.</a:t>
            </a:r>
            <a:r>
              <a:rPr lang="en-ZA" dirty="0" smtClean="0"/>
              <a:t> </a:t>
            </a:r>
          </a:p>
          <a:p>
            <a:r>
              <a:rPr lang="en-ZA" dirty="0" smtClean="0"/>
              <a:t>A commitment to the implementation of a BIG and its extension to children under 18 as part of a broader economic stimulus package for the next three financial years – incremental implementation at FPL </a:t>
            </a:r>
            <a:r>
              <a:rPr lang="en-ZA" dirty="0" smtClean="0"/>
              <a:t>of R624 in 2022, </a:t>
            </a:r>
            <a:r>
              <a:rPr lang="en-ZA" dirty="0"/>
              <a:t>L</a:t>
            </a:r>
            <a:r>
              <a:rPr lang="en-ZA" dirty="0" smtClean="0"/>
              <a:t>BPL in 2023 and UBPL in 2024.</a:t>
            </a:r>
          </a:p>
          <a:p>
            <a:r>
              <a:rPr lang="en-GB" dirty="0"/>
              <a:t>The cost implications of such a proposal – the implementation of both the BIG and CSG – would be R254.7 billion at the FPL; R365.9 billion at the LBPL and R552.7 billion at the UBPL</a:t>
            </a:r>
            <a:r>
              <a:rPr lang="en-GB" dirty="0" smtClean="0"/>
              <a:t>.</a:t>
            </a:r>
          </a:p>
          <a:p>
            <a:r>
              <a:rPr lang="en-GB" dirty="0" smtClean="0"/>
              <a:t>Based on an economic multiplier of </a:t>
            </a:r>
            <a:r>
              <a:rPr lang="en-GB" dirty="0"/>
              <a:t>1.5 (the additional GDP generated by each rand of </a:t>
            </a:r>
            <a:r>
              <a:rPr lang="en-GB" dirty="0" smtClean="0"/>
              <a:t>spend), the </a:t>
            </a:r>
            <a:r>
              <a:rPr lang="en-GB" dirty="0"/>
              <a:t>sustained stimulus to the </a:t>
            </a:r>
            <a:r>
              <a:rPr lang="en-GB" dirty="0" smtClean="0"/>
              <a:t>economy would result in </a:t>
            </a:r>
            <a:r>
              <a:rPr lang="en-GB" dirty="0"/>
              <a:t>an annual average GDP growth rate of 4.5% during this three </a:t>
            </a:r>
            <a:r>
              <a:rPr lang="en-GB" dirty="0" smtClean="0"/>
              <a:t>year period.</a:t>
            </a:r>
          </a:p>
          <a:p>
            <a:r>
              <a:rPr lang="en-GB" dirty="0"/>
              <a:t>In terms of job creation, </a:t>
            </a:r>
            <a:r>
              <a:rPr lang="en-GB" dirty="0" smtClean="0"/>
              <a:t>the </a:t>
            </a:r>
            <a:r>
              <a:rPr lang="en-GB" dirty="0"/>
              <a:t>economy could create almost 4 million jobs during this period – 1.3 million in 2022/2023; 0.9 million in 2023/2024; and 1.5 million in 2024/2025.</a:t>
            </a:r>
            <a:endParaRPr lang="en-ZA" dirty="0" smtClean="0"/>
          </a:p>
          <a:p>
            <a:pPr marL="0" indent="0">
              <a:buNone/>
            </a:pPr>
            <a:r>
              <a:rPr lang="en-ZA" dirty="0" smtClean="0"/>
              <a:t> </a:t>
            </a:r>
          </a:p>
          <a:p>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12082" y="5692131"/>
            <a:ext cx="1092529" cy="1092529"/>
          </a:xfrm>
          <a:prstGeom prst="rect">
            <a:avLst/>
          </a:prstGeom>
        </p:spPr>
      </p:pic>
    </p:spTree>
    <p:extLst>
      <p:ext uri="{BB962C8B-B14F-4D97-AF65-F5344CB8AC3E}">
        <p14:creationId xmlns:p14="http://schemas.microsoft.com/office/powerpoint/2010/main" val="1666611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397</TotalTime>
  <Words>1337</Words>
  <Application>Microsoft Office PowerPoint</Application>
  <PresentationFormat>Widescreen</PresentationFormat>
  <Paragraphs>236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Rockwell</vt:lpstr>
      <vt:lpstr>Wingdings 3</vt:lpstr>
      <vt:lpstr>Wisp</vt:lpstr>
      <vt:lpstr>Social Security and the MTBPS</vt:lpstr>
      <vt:lpstr> The South African Socio-economic Condition  </vt:lpstr>
      <vt:lpstr>Social Security and Livelihoods</vt:lpstr>
      <vt:lpstr>Social Assistance Grants</vt:lpstr>
      <vt:lpstr>Social Relief of Distress Grant (SRoD) </vt:lpstr>
      <vt:lpstr>Social Relief of Distress Grant (SRoD) (cont…)</vt:lpstr>
      <vt:lpstr>Projected Spend on Social Security and Social Grant – FY2022 - 2024</vt:lpstr>
      <vt:lpstr>UN ICESCR Response to SA Government Report on SERs</vt:lpstr>
      <vt:lpstr>Way Forward – What Do We Need?</vt:lpstr>
      <vt:lpstr>Way Forward – What Do We Need? (cont…)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Basic Income Grant (BIG)Pilots since 2000:</dc:title>
  <dc:creator>Nkululeko Majozi</dc:creator>
  <cp:lastModifiedBy>Nkululeko Majozi</cp:lastModifiedBy>
  <cp:revision>37</cp:revision>
  <dcterms:created xsi:type="dcterms:W3CDTF">2021-10-20T08:10:43Z</dcterms:created>
  <dcterms:modified xsi:type="dcterms:W3CDTF">2021-11-18T08:53:30Z</dcterms:modified>
</cp:coreProperties>
</file>