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88" r:id="rId1"/>
  </p:sldMasterIdLst>
  <p:notesMasterIdLst>
    <p:notesMasterId r:id="rId32"/>
  </p:notesMasterIdLst>
  <p:sldIdLst>
    <p:sldId id="256" r:id="rId2"/>
    <p:sldId id="278" r:id="rId3"/>
    <p:sldId id="279" r:id="rId4"/>
    <p:sldId id="280" r:id="rId5"/>
    <p:sldId id="281" r:id="rId6"/>
    <p:sldId id="282" r:id="rId7"/>
    <p:sldId id="283" r:id="rId8"/>
    <p:sldId id="284" r:id="rId9"/>
    <p:sldId id="285" r:id="rId10"/>
    <p:sldId id="286" r:id="rId11"/>
    <p:sldId id="287" r:id="rId12"/>
    <p:sldId id="266" r:id="rId13"/>
    <p:sldId id="262" r:id="rId14"/>
    <p:sldId id="267" r:id="rId15"/>
    <p:sldId id="269" r:id="rId16"/>
    <p:sldId id="270" r:id="rId17"/>
    <p:sldId id="268" r:id="rId18"/>
    <p:sldId id="277" r:id="rId19"/>
    <p:sldId id="263" r:id="rId20"/>
    <p:sldId id="265" r:id="rId21"/>
    <p:sldId id="271" r:id="rId22"/>
    <p:sldId id="272" r:id="rId23"/>
    <p:sldId id="275" r:id="rId24"/>
    <p:sldId id="274" r:id="rId25"/>
    <p:sldId id="288" r:id="rId26"/>
    <p:sldId id="261" r:id="rId27"/>
    <p:sldId id="259" r:id="rId28"/>
    <p:sldId id="260" r:id="rId29"/>
    <p:sldId id="258" r:id="rId30"/>
    <p:sldId id="2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74"/>
    <p:restoredTop sz="94650"/>
  </p:normalViewPr>
  <p:slideViewPr>
    <p:cSldViewPr snapToGrid="0" snapToObjects="1">
      <p:cViewPr varScale="1">
        <p:scale>
          <a:sx n="111" d="100"/>
          <a:sy n="111" d="100"/>
        </p:scale>
        <p:origin x="1650" y="114"/>
      </p:cViewPr>
      <p:guideLst>
        <p:guide orient="horz" pos="1049"/>
        <p:guide pos="2880"/>
        <p:guide orient="horz" pos="777"/>
        <p:guide orient="horz" pos="1570"/>
      </p:guideLst>
    </p:cSldViewPr>
  </p:slideViewPr>
  <p:notesTextViewPr>
    <p:cViewPr>
      <p:scale>
        <a:sx n="1" d="1"/>
        <a:sy n="1" d="1"/>
      </p:scale>
      <p:origin x="0" y="0"/>
    </p:cViewPr>
  </p:notesTextViewPr>
  <p:sorterViewPr>
    <p:cViewPr>
      <p:scale>
        <a:sx n="100" d="100"/>
        <a:sy n="100" d="100"/>
      </p:scale>
      <p:origin x="0" y="-64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11/18/2021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10</a:t>
            </a:fld>
            <a:endParaRPr lang="en-US"/>
          </a:p>
        </p:txBody>
      </p:sp>
    </p:spTree>
    <p:extLst>
      <p:ext uri="{BB962C8B-B14F-4D97-AF65-F5344CB8AC3E}">
        <p14:creationId xmlns:p14="http://schemas.microsoft.com/office/powerpoint/2010/main" val="9540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11</a:t>
            </a:fld>
            <a:endParaRPr lang="en-US"/>
          </a:p>
        </p:txBody>
      </p:sp>
    </p:spTree>
    <p:extLst>
      <p:ext uri="{BB962C8B-B14F-4D97-AF65-F5344CB8AC3E}">
        <p14:creationId xmlns:p14="http://schemas.microsoft.com/office/powerpoint/2010/main" val="260615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2</a:t>
            </a:fld>
            <a:endParaRPr lang="en-US"/>
          </a:p>
        </p:txBody>
      </p:sp>
    </p:spTree>
    <p:extLst>
      <p:ext uri="{BB962C8B-B14F-4D97-AF65-F5344CB8AC3E}">
        <p14:creationId xmlns:p14="http://schemas.microsoft.com/office/powerpoint/2010/main" val="2329969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3</a:t>
            </a:fld>
            <a:endParaRPr lang="en-US"/>
          </a:p>
        </p:txBody>
      </p:sp>
    </p:spTree>
    <p:extLst>
      <p:ext uri="{BB962C8B-B14F-4D97-AF65-F5344CB8AC3E}">
        <p14:creationId xmlns:p14="http://schemas.microsoft.com/office/powerpoint/2010/main" val="301079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4</a:t>
            </a:fld>
            <a:endParaRPr lang="en-US"/>
          </a:p>
        </p:txBody>
      </p:sp>
    </p:spTree>
    <p:extLst>
      <p:ext uri="{BB962C8B-B14F-4D97-AF65-F5344CB8AC3E}">
        <p14:creationId xmlns:p14="http://schemas.microsoft.com/office/powerpoint/2010/main" val="2811859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5</a:t>
            </a:fld>
            <a:endParaRPr lang="en-US"/>
          </a:p>
        </p:txBody>
      </p:sp>
    </p:spTree>
    <p:extLst>
      <p:ext uri="{BB962C8B-B14F-4D97-AF65-F5344CB8AC3E}">
        <p14:creationId xmlns:p14="http://schemas.microsoft.com/office/powerpoint/2010/main" val="376521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6</a:t>
            </a:fld>
            <a:endParaRPr lang="en-US"/>
          </a:p>
        </p:txBody>
      </p:sp>
    </p:spTree>
    <p:extLst>
      <p:ext uri="{BB962C8B-B14F-4D97-AF65-F5344CB8AC3E}">
        <p14:creationId xmlns:p14="http://schemas.microsoft.com/office/powerpoint/2010/main" val="293151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7</a:t>
            </a:fld>
            <a:endParaRPr lang="en-US"/>
          </a:p>
        </p:txBody>
      </p:sp>
    </p:spTree>
    <p:extLst>
      <p:ext uri="{BB962C8B-B14F-4D97-AF65-F5344CB8AC3E}">
        <p14:creationId xmlns:p14="http://schemas.microsoft.com/office/powerpoint/2010/main" val="349300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8</a:t>
            </a:fld>
            <a:endParaRPr lang="en-US"/>
          </a:p>
        </p:txBody>
      </p:sp>
    </p:spTree>
    <p:extLst>
      <p:ext uri="{BB962C8B-B14F-4D97-AF65-F5344CB8AC3E}">
        <p14:creationId xmlns:p14="http://schemas.microsoft.com/office/powerpoint/2010/main" val="3984932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9921F3-9F47-664D-892E-81AF3ED0032F}" type="slidenum">
              <a:rPr lang="en-US" smtClean="0"/>
              <a:t>9</a:t>
            </a:fld>
            <a:endParaRPr lang="en-US"/>
          </a:p>
        </p:txBody>
      </p:sp>
    </p:spTree>
    <p:extLst>
      <p:ext uri="{BB962C8B-B14F-4D97-AF65-F5344CB8AC3E}">
        <p14:creationId xmlns:p14="http://schemas.microsoft.com/office/powerpoint/2010/main" val="405986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2021/11/18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9263" y="0"/>
            <a:ext cx="9125474" cy="6858000"/>
          </a:xfrm>
          <a:prstGeom prst="rect">
            <a:avLst/>
          </a:prstGeom>
        </p:spPr>
      </p:pic>
      <p:sp>
        <p:nvSpPr>
          <p:cNvPr id="2" name="Title 1"/>
          <p:cNvSpPr>
            <a:spLocks noGrp="1"/>
          </p:cNvSpPr>
          <p:nvPr>
            <p:ph type="ctrTitle"/>
          </p:nvPr>
        </p:nvSpPr>
        <p:spPr>
          <a:xfrm>
            <a:off x="800892" y="1141629"/>
            <a:ext cx="4960460" cy="1483508"/>
          </a:xfrm>
        </p:spPr>
        <p:txBody>
          <a:bodyPr lIns="0" tIns="0" anchor="b">
            <a:normAutofit/>
          </a:bodyPr>
          <a:lstStyle/>
          <a:p>
            <a:pPr>
              <a:lnSpc>
                <a:spcPts val="3600"/>
              </a:lnSpc>
            </a:pPr>
            <a:r>
              <a:rPr lang="en-US" sz="3800" b="1" cap="all" dirty="0" smtClean="0">
                <a:solidFill>
                  <a:schemeClr val="bg1"/>
                </a:solidFill>
                <a:latin typeface="+mn-lt"/>
              </a:rPr>
              <a:t>Budget update MTBPS</a:t>
            </a:r>
            <a:endParaRPr lang="en-US" sz="3800" b="1" cap="all" dirty="0">
              <a:solidFill>
                <a:schemeClr val="bg1"/>
              </a:solidFill>
              <a:latin typeface="+mn-lt"/>
            </a:endParaRPr>
          </a:p>
        </p:txBody>
      </p:sp>
      <p:sp>
        <p:nvSpPr>
          <p:cNvPr id="3" name="Subtitle 2"/>
          <p:cNvSpPr>
            <a:spLocks noGrp="1"/>
          </p:cNvSpPr>
          <p:nvPr>
            <p:ph type="subTitle" idx="1"/>
          </p:nvPr>
        </p:nvSpPr>
        <p:spPr>
          <a:xfrm>
            <a:off x="1091682" y="2842800"/>
            <a:ext cx="4661049" cy="1088648"/>
          </a:xfrm>
        </p:spPr>
        <p:txBody>
          <a:bodyPr>
            <a:normAutofit/>
          </a:bodyPr>
          <a:lstStyle/>
          <a:p>
            <a:pPr algn="r">
              <a:tabLst>
                <a:tab pos="1193800" algn="l"/>
              </a:tabLst>
            </a:pPr>
            <a:r>
              <a:rPr lang="en-US" sz="2200" dirty="0">
                <a:solidFill>
                  <a:schemeClr val="bg1"/>
                </a:solidFill>
              </a:rPr>
              <a:t>Presentation to the </a:t>
            </a:r>
            <a:r>
              <a:rPr lang="en-US" sz="2200" dirty="0" smtClean="0">
                <a:solidFill>
                  <a:schemeClr val="bg1"/>
                </a:solidFill>
              </a:rPr>
              <a:t>UNICEF, SPII</a:t>
            </a:r>
            <a:endParaRPr lang="en-US" sz="2200" dirty="0">
              <a:solidFill>
                <a:schemeClr val="bg1"/>
              </a:solidFill>
            </a:endParaRPr>
          </a:p>
        </p:txBody>
      </p:sp>
      <p:sp>
        <p:nvSpPr>
          <p:cNvPr id="6" name="TextBox 5"/>
          <p:cNvSpPr txBox="1"/>
          <p:nvPr/>
        </p:nvSpPr>
        <p:spPr>
          <a:xfrm>
            <a:off x="6569901" y="1135366"/>
            <a:ext cx="1935272" cy="1182375"/>
          </a:xfrm>
          <a:prstGeom prst="rect">
            <a:avLst/>
          </a:prstGeom>
          <a:noFill/>
        </p:spPr>
        <p:txBody>
          <a:bodyPr wrap="square" rtlCol="0">
            <a:spAutoFit/>
          </a:bodyPr>
          <a:lstStyle/>
          <a:p>
            <a:pPr>
              <a:lnSpc>
                <a:spcPts val="1720"/>
              </a:lnSpc>
            </a:pPr>
            <a:r>
              <a:rPr lang="en-US" sz="1400" dirty="0">
                <a:solidFill>
                  <a:schemeClr val="bg1"/>
                </a:solidFill>
              </a:rPr>
              <a:t>PRESENTED BY:</a:t>
            </a:r>
          </a:p>
          <a:p>
            <a:pPr>
              <a:lnSpc>
                <a:spcPts val="1720"/>
              </a:lnSpc>
            </a:pPr>
            <a:endParaRPr lang="en-US" sz="1400" dirty="0">
              <a:solidFill>
                <a:schemeClr val="bg1"/>
              </a:solidFill>
            </a:endParaRPr>
          </a:p>
          <a:p>
            <a:pPr>
              <a:lnSpc>
                <a:spcPts val="1720"/>
              </a:lnSpc>
            </a:pPr>
            <a:r>
              <a:rPr lang="en-US" sz="1400" b="1" dirty="0" smtClean="0">
                <a:solidFill>
                  <a:schemeClr val="bg1"/>
                </a:solidFill>
              </a:rPr>
              <a:t>Mark </a:t>
            </a:r>
            <a:r>
              <a:rPr lang="en-US" sz="1400" b="1" dirty="0" err="1" smtClean="0">
                <a:solidFill>
                  <a:schemeClr val="bg1"/>
                </a:solidFill>
              </a:rPr>
              <a:t>Blecher</a:t>
            </a:r>
            <a:endParaRPr lang="en-US" sz="1400" b="1" dirty="0" smtClean="0">
              <a:solidFill>
                <a:schemeClr val="bg1"/>
              </a:solidFill>
            </a:endParaRPr>
          </a:p>
          <a:p>
            <a:pPr>
              <a:lnSpc>
                <a:spcPts val="1720"/>
              </a:lnSpc>
            </a:pPr>
            <a:r>
              <a:rPr lang="en-US" sz="1400" b="1" dirty="0" smtClean="0">
                <a:solidFill>
                  <a:schemeClr val="bg1"/>
                </a:solidFill>
              </a:rPr>
              <a:t>Vusi Maupa</a:t>
            </a:r>
            <a:endParaRPr lang="en-US" sz="1400" b="1" dirty="0">
              <a:solidFill>
                <a:schemeClr val="bg1"/>
              </a:solidFill>
            </a:endParaRPr>
          </a:p>
          <a:p>
            <a:pPr>
              <a:lnSpc>
                <a:spcPts val="1720"/>
              </a:lnSpc>
            </a:pPr>
            <a:r>
              <a:rPr lang="en-US" sz="1400" b="1" dirty="0" smtClean="0">
                <a:solidFill>
                  <a:schemeClr val="bg1"/>
                </a:solidFill>
              </a:rPr>
              <a:t>18 </a:t>
            </a:r>
            <a:r>
              <a:rPr lang="en-US" sz="1400" b="1" dirty="0">
                <a:solidFill>
                  <a:schemeClr val="bg1"/>
                </a:solidFill>
              </a:rPr>
              <a:t>November 2021</a:t>
            </a:r>
          </a:p>
        </p:txBody>
      </p:sp>
    </p:spTree>
    <p:extLst>
      <p:ext uri="{BB962C8B-B14F-4D97-AF65-F5344CB8AC3E}">
        <p14:creationId xmlns:p14="http://schemas.microsoft.com/office/powerpoint/2010/main" val="3012665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9"/>
            <a:ext cx="8536487" cy="492770"/>
          </a:xfrm>
        </p:spPr>
        <p:txBody>
          <a:bodyPr/>
          <a:lstStyle/>
          <a:p>
            <a:r>
              <a:rPr lang="en-GB" dirty="0"/>
              <a:t>Medium-term expenditure outlook</a:t>
            </a:r>
            <a:endParaRPr lang="en-US" dirty="0"/>
          </a:p>
        </p:txBody>
      </p:sp>
      <p:sp>
        <p:nvSpPr>
          <p:cNvPr id="8" name="TextBox 7">
            <a:extLst>
              <a:ext uri="{FF2B5EF4-FFF2-40B4-BE49-F238E27FC236}">
                <a16:creationId xmlns:a16="http://schemas.microsoft.com/office/drawing/2014/main" id="{11ADD506-0532-4C82-8E17-4994301BDFC1}"/>
              </a:ext>
            </a:extLst>
          </p:cNvPr>
          <p:cNvSpPr txBox="1"/>
          <p:nvPr/>
        </p:nvSpPr>
        <p:spPr>
          <a:xfrm>
            <a:off x="118204" y="1398437"/>
            <a:ext cx="8708858" cy="4978286"/>
          </a:xfrm>
          <a:prstGeom prst="rect">
            <a:avLst/>
          </a:prstGeom>
          <a:noFill/>
        </p:spPr>
        <p:txBody>
          <a:bodyPr wrap="square" rtlCol="0">
            <a:spAutoFit/>
          </a:bodyPr>
          <a:lstStyle/>
          <a:p>
            <a:pPr marL="285750" indent="-285750" algn="just">
              <a:spcAft>
                <a:spcPts val="600"/>
              </a:spcAft>
              <a:buFont typeface="Arial" panose="020B0604020202020204" pitchFamily="34" charset="0"/>
              <a:buChar char="•"/>
            </a:pPr>
            <a:r>
              <a:rPr lang="en-GB" sz="1600" dirty="0"/>
              <a:t>Considering the improved tax revenue estimates, government proposes to maintain some support to the economy over the MTEF period, including through a small increase in non-interest spending compared with the 2021 Budget projections. </a:t>
            </a:r>
          </a:p>
          <a:p>
            <a:pPr marL="285750" indent="-285750" algn="just">
              <a:spcAft>
                <a:spcPts val="600"/>
              </a:spcAft>
              <a:buFont typeface="Arial" panose="020B0604020202020204" pitchFamily="34" charset="0"/>
              <a:buChar char="•"/>
            </a:pPr>
            <a:r>
              <a:rPr lang="en-GB" sz="1600" dirty="0"/>
              <a:t>Total main budget non-interest expenditure is projected to increase by R31.9 billion in 2022/23 and by R29.6 billion in 2023/24. Details of the spending allocations will be provided in the 2022 Budget. The following upward adjustments are included in the fiscal framework:  </a:t>
            </a:r>
          </a:p>
          <a:p>
            <a:pPr marL="742950" lvl="1" indent="-285750" algn="just">
              <a:spcAft>
                <a:spcPts val="600"/>
              </a:spcAft>
              <a:buFont typeface="Arial" panose="020B0604020202020204" pitchFamily="34" charset="0"/>
              <a:buChar char="•"/>
            </a:pPr>
            <a:r>
              <a:rPr lang="en-GB" sz="1600" dirty="0"/>
              <a:t>An additional provisional allocation of R20.5 billion in 2022/23 for wage bill adjustments.</a:t>
            </a:r>
          </a:p>
          <a:p>
            <a:pPr marL="742950" lvl="1" indent="-285750" algn="just">
              <a:spcAft>
                <a:spcPts val="600"/>
              </a:spcAft>
              <a:buFont typeface="Arial" panose="020B0604020202020204" pitchFamily="34" charset="0"/>
              <a:buChar char="•"/>
            </a:pPr>
            <a:r>
              <a:rPr lang="en-GB" sz="1600" dirty="0"/>
              <a:t>Higher estimated spending by the National Skills Fund and sector education and training authorities of R1.4 billion in 2022/23 and R1.6 billion in 2023/24, reflecting the projected rise in skills development levy collections.</a:t>
            </a:r>
          </a:p>
          <a:p>
            <a:pPr marL="285750" indent="-285750" algn="just">
              <a:spcAft>
                <a:spcPts val="600"/>
              </a:spcAft>
              <a:buFont typeface="Arial" panose="020B0604020202020204" pitchFamily="34" charset="0"/>
              <a:buChar char="•"/>
            </a:pPr>
            <a:r>
              <a:rPr lang="en-GB" sz="1600" dirty="0"/>
              <a:t>As a share of GDP, non-interest expenditure will moderate from 26.3 per cent in 2021/22 to        23.5 per cent by 2024/25, including a contingency reserve of R5 billion per year over the MTEF period. </a:t>
            </a:r>
          </a:p>
          <a:p>
            <a:pPr marL="285750" indent="-285750" algn="just">
              <a:spcAft>
                <a:spcPts val="600"/>
              </a:spcAft>
              <a:buFont typeface="Arial" panose="020B0604020202020204" pitchFamily="34" charset="0"/>
              <a:buChar char="•"/>
            </a:pPr>
            <a:r>
              <a:rPr lang="en-GB" sz="1600" dirty="0"/>
              <a:t>Debt-service costs will continue rising over the medium term given the persistent main budget deficit, weaker currency and higher interest rates. </a:t>
            </a:r>
          </a:p>
          <a:p>
            <a:pPr marL="285750" indent="-285750" algn="just">
              <a:buFont typeface="Arial" panose="020B0604020202020204" pitchFamily="34" charset="0"/>
              <a:buChar char="•"/>
            </a:pPr>
            <a:r>
              <a:rPr lang="en-GB" sz="1600" dirty="0"/>
              <a:t>In line with government’s consolidation stance, main budget non-interest expenditure is projected to grow in line with consumer price index inflation in 2024/25.</a:t>
            </a:r>
          </a:p>
          <a:p>
            <a:pPr marL="285750" indent="-285750" algn="just">
              <a:buFont typeface="Arial" panose="020B0604020202020204" pitchFamily="34" charset="0"/>
              <a:buChar char="•"/>
            </a:pPr>
            <a:endParaRPr lang="en-GB" sz="1550" dirty="0"/>
          </a:p>
        </p:txBody>
      </p:sp>
    </p:spTree>
    <p:extLst>
      <p:ext uri="{BB962C8B-B14F-4D97-AF65-F5344CB8AC3E}">
        <p14:creationId xmlns:p14="http://schemas.microsoft.com/office/powerpoint/2010/main" val="15207482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327" y="552091"/>
            <a:ext cx="8737397" cy="768709"/>
          </a:xfrm>
        </p:spPr>
        <p:txBody>
          <a:bodyPr>
            <a:normAutofit fontScale="90000"/>
          </a:bodyPr>
          <a:lstStyle/>
          <a:p>
            <a:r>
              <a:rPr lang="en-GB" dirty="0"/>
              <a:t>Social wage accounts for majority of non-interest spending</a:t>
            </a:r>
            <a:endParaRPr lang="en-US" dirty="0"/>
          </a:p>
        </p:txBody>
      </p:sp>
      <p:sp>
        <p:nvSpPr>
          <p:cNvPr id="3" name="Content Placeholder 2"/>
          <p:cNvSpPr>
            <a:spLocks noGrp="1"/>
          </p:cNvSpPr>
          <p:nvPr>
            <p:ph idx="4294967295"/>
          </p:nvPr>
        </p:nvSpPr>
        <p:spPr>
          <a:xfrm>
            <a:off x="6262882" y="1617051"/>
            <a:ext cx="2872388" cy="4309297"/>
          </a:xfrm>
        </p:spPr>
        <p:txBody>
          <a:bodyPr>
            <a:noAutofit/>
          </a:bodyPr>
          <a:lstStyle/>
          <a:p>
            <a:pPr marL="285750" indent="-285750" defTabSz="914400">
              <a:lnSpc>
                <a:spcPct val="110000"/>
              </a:lnSpc>
              <a:spcBef>
                <a:spcPts val="600"/>
              </a:spcBef>
            </a:pPr>
            <a:r>
              <a:rPr lang="en-GB" sz="2000"/>
              <a:t>The social wage accounts for nearly 60 per cent of consolidated non-interest spending over the MTEF period</a:t>
            </a:r>
          </a:p>
          <a:p>
            <a:pPr marL="285750" indent="-285750" defTabSz="914400">
              <a:lnSpc>
                <a:spcPct val="110000"/>
              </a:lnSpc>
              <a:spcBef>
                <a:spcPts val="600"/>
              </a:spcBef>
            </a:pPr>
            <a:r>
              <a:rPr lang="en-GB" sz="2000"/>
              <a:t>Healthcare, education and social protection make up the bulk of this amount. </a:t>
            </a:r>
            <a:endParaRPr lang="en-US" sz="2000"/>
          </a:p>
        </p:txBody>
      </p:sp>
      <p:sp>
        <p:nvSpPr>
          <p:cNvPr id="5" name="Content Placeholder 2">
            <a:extLst>
              <a:ext uri="{FF2B5EF4-FFF2-40B4-BE49-F238E27FC236}">
                <a16:creationId xmlns:a16="http://schemas.microsoft.com/office/drawing/2014/main" id="{37ABBDF0-AC9F-4F95-9178-253BE7E82ACE}"/>
              </a:ext>
            </a:extLst>
          </p:cNvPr>
          <p:cNvSpPr txBox="1">
            <a:spLocks/>
          </p:cNvSpPr>
          <p:nvPr/>
        </p:nvSpPr>
        <p:spPr>
          <a:xfrm>
            <a:off x="135136" y="1372574"/>
            <a:ext cx="6410631" cy="385398"/>
          </a:xfrm>
          <a:prstGeom prst="rect">
            <a:avLst/>
          </a:prstGeom>
        </p:spPr>
        <p:txBody>
          <a:bodyPr vert="horz" lIns="91440" tIns="45720" rIns="91440" bIns="45720" rtlCol="0" anchor="t">
            <a:normAutofit fontScale="85000" lnSpcReduction="10000"/>
          </a:bodyPr>
          <a:lstStyle>
            <a:lvl1pPr marL="228166" indent="-228166" algn="l" defTabSz="912663" rtl="0" eaLnBrk="1" latinLnBrk="0" hangingPunct="1">
              <a:lnSpc>
                <a:spcPct val="90000"/>
              </a:lnSpc>
              <a:spcBef>
                <a:spcPts val="998"/>
              </a:spcBef>
              <a:buFont typeface="Arial" panose="020B0604020202020204" pitchFamily="34" charset="0"/>
              <a:buChar char="•"/>
              <a:defRPr sz="2795" kern="1200">
                <a:solidFill>
                  <a:schemeClr val="tx1"/>
                </a:solidFill>
                <a:latin typeface="+mn-lt"/>
                <a:ea typeface="+mn-ea"/>
                <a:cs typeface="+mn-cs"/>
              </a:defRPr>
            </a:lvl1pPr>
            <a:lvl2pPr marL="684497" indent="-228166" algn="l" defTabSz="912663" rtl="0" eaLnBrk="1" latinLnBrk="0" hangingPunct="1">
              <a:lnSpc>
                <a:spcPct val="90000"/>
              </a:lnSpc>
              <a:spcBef>
                <a:spcPts val="499"/>
              </a:spcBef>
              <a:buFont typeface="Arial" panose="020B0604020202020204" pitchFamily="34" charset="0"/>
              <a:buChar char="•"/>
              <a:defRPr sz="2395" kern="1200">
                <a:solidFill>
                  <a:schemeClr val="tx1"/>
                </a:solidFill>
                <a:latin typeface="+mn-lt"/>
                <a:ea typeface="+mn-ea"/>
                <a:cs typeface="+mn-cs"/>
              </a:defRPr>
            </a:lvl2pPr>
            <a:lvl3pPr marL="1140828" indent="-228166" algn="l" defTabSz="912663" rtl="0" eaLnBrk="1" latinLnBrk="0" hangingPunct="1">
              <a:lnSpc>
                <a:spcPct val="90000"/>
              </a:lnSpc>
              <a:spcBef>
                <a:spcPts val="499"/>
              </a:spcBef>
              <a:buFont typeface="Arial" panose="020B0604020202020204" pitchFamily="34" charset="0"/>
              <a:buChar char="•"/>
              <a:defRPr sz="1996" kern="1200">
                <a:solidFill>
                  <a:schemeClr val="tx1"/>
                </a:solidFill>
                <a:latin typeface="+mn-lt"/>
                <a:ea typeface="+mn-ea"/>
                <a:cs typeface="+mn-cs"/>
              </a:defRPr>
            </a:lvl3pPr>
            <a:lvl4pPr marL="1597160"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4pPr>
            <a:lvl5pPr marL="2053491"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5pPr>
            <a:lvl6pPr marL="2509822"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6154"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2485"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78816"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lnSpc>
                <a:spcPct val="110000"/>
              </a:lnSpc>
              <a:spcBef>
                <a:spcPts val="600"/>
              </a:spcBef>
              <a:buNone/>
            </a:pPr>
            <a:r>
              <a:rPr lang="en-GB" sz="1800" b="1">
                <a:ea typeface="+mn-lt"/>
                <a:cs typeface="+mn-lt"/>
              </a:rPr>
              <a:t>Per cent of consolidated non-interest spending, average over 2022 MTEF</a:t>
            </a:r>
            <a:endParaRPr lang="en-US" sz="2750" b="1">
              <a:cs typeface="Calibri"/>
            </a:endParaRPr>
          </a:p>
        </p:txBody>
      </p:sp>
      <p:pic>
        <p:nvPicPr>
          <p:cNvPr id="9" name="Picture 8"/>
          <p:cNvPicPr>
            <a:picLocks noChangeAspect="1"/>
          </p:cNvPicPr>
          <p:nvPr/>
        </p:nvPicPr>
        <p:blipFill>
          <a:blip r:embed="rId3"/>
          <a:stretch>
            <a:fillRect/>
          </a:stretch>
        </p:blipFill>
        <p:spPr>
          <a:xfrm>
            <a:off x="135136" y="1933768"/>
            <a:ext cx="6159975" cy="4079105"/>
          </a:xfrm>
          <a:prstGeom prst="rect">
            <a:avLst/>
          </a:prstGeom>
        </p:spPr>
      </p:pic>
    </p:spTree>
    <p:extLst>
      <p:ext uri="{BB962C8B-B14F-4D97-AF65-F5344CB8AC3E}">
        <p14:creationId xmlns:p14="http://schemas.microsoft.com/office/powerpoint/2010/main" val="3059685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663817"/>
          </a:xfrm>
        </p:spPr>
        <p:txBody>
          <a:bodyPr/>
          <a:lstStyle/>
          <a:p>
            <a:r>
              <a:rPr lang="en-ZA" dirty="0" smtClean="0"/>
              <a:t>Considerations</a:t>
            </a:r>
            <a:endParaRPr lang="en-ZA" dirty="0"/>
          </a:p>
        </p:txBody>
      </p:sp>
      <p:sp>
        <p:nvSpPr>
          <p:cNvPr id="3" name="Content Placeholder 2"/>
          <p:cNvSpPr>
            <a:spLocks noGrp="1"/>
          </p:cNvSpPr>
          <p:nvPr>
            <p:ph idx="1"/>
          </p:nvPr>
        </p:nvSpPr>
        <p:spPr>
          <a:xfrm>
            <a:off x="288099" y="1524000"/>
            <a:ext cx="8536487" cy="5123289"/>
          </a:xfrm>
        </p:spPr>
        <p:txBody>
          <a:bodyPr/>
          <a:lstStyle/>
          <a:p>
            <a:r>
              <a:rPr lang="en-ZA" dirty="0" smtClean="0"/>
              <a:t>Allocation decisions not yet taken at time of MTBPS – some of policy discussions less explicit</a:t>
            </a:r>
          </a:p>
          <a:p>
            <a:r>
              <a:rPr lang="en-ZA" dirty="0" smtClean="0"/>
              <a:t>Great lockdown largest recession in century</a:t>
            </a:r>
          </a:p>
          <a:p>
            <a:r>
              <a:rPr lang="en-ZA" dirty="0" smtClean="0"/>
              <a:t>Had major effects on GDP, revenue, debt and after significant increases in Budget 2020 led to large budget reductions in Budget 2021</a:t>
            </a:r>
          </a:p>
          <a:p>
            <a:r>
              <a:rPr lang="en-ZA" dirty="0" smtClean="0"/>
              <a:t>Economy and revenue now coming closer to baseline (but below previous projections)</a:t>
            </a:r>
          </a:p>
          <a:p>
            <a:r>
              <a:rPr lang="en-ZA" dirty="0" smtClean="0"/>
              <a:t>Interest payments have grown by R100b pa and &gt;20% of revenue – crowding out spending </a:t>
            </a:r>
          </a:p>
          <a:p>
            <a:r>
              <a:rPr lang="en-ZA" dirty="0" smtClean="0"/>
              <a:t>Many difficult budget decisions and dilemmas</a:t>
            </a:r>
          </a:p>
          <a:p>
            <a:pPr lvl="1"/>
            <a:r>
              <a:rPr lang="en-ZA" dirty="0" smtClean="0"/>
              <a:t>Recommendations of function groups currently exceed fiscal framework</a:t>
            </a:r>
          </a:p>
          <a:p>
            <a:pPr lvl="1"/>
            <a:r>
              <a:rPr lang="en-ZA" dirty="0" smtClean="0"/>
              <a:t>Many important and large budget pressures</a:t>
            </a:r>
          </a:p>
          <a:p>
            <a:pPr lvl="1"/>
            <a:r>
              <a:rPr lang="en-ZA" dirty="0" smtClean="0"/>
              <a:t>Continuing COVID-19 relief /stimulus vs restoring fiscal balances  </a:t>
            </a:r>
          </a:p>
          <a:p>
            <a:r>
              <a:rPr lang="en-ZA" dirty="0" smtClean="0"/>
              <a:t>Rebasing of GDP improve some of fiscal ratios </a:t>
            </a:r>
            <a:endParaRPr lang="en-ZA" dirty="0"/>
          </a:p>
        </p:txBody>
      </p:sp>
    </p:spTree>
    <p:extLst>
      <p:ext uri="{BB962C8B-B14F-4D97-AF65-F5344CB8AC3E}">
        <p14:creationId xmlns:p14="http://schemas.microsoft.com/office/powerpoint/2010/main" val="5511286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14CC-4A44-4F91-9DEE-280BA01FD7BE}"/>
              </a:ext>
            </a:extLst>
          </p:cNvPr>
          <p:cNvSpPr>
            <a:spLocks noGrp="1"/>
          </p:cNvSpPr>
          <p:nvPr>
            <p:ph type="title"/>
          </p:nvPr>
        </p:nvSpPr>
        <p:spPr/>
        <p:txBody>
          <a:bodyPr/>
          <a:lstStyle/>
          <a:p>
            <a:r>
              <a:rPr lang="en-ZA" dirty="0"/>
              <a:t>MTBPS – growth and fiscal balance</a:t>
            </a:r>
            <a:endParaRPr lang="en-GB" dirty="0"/>
          </a:p>
        </p:txBody>
      </p:sp>
      <p:pic>
        <p:nvPicPr>
          <p:cNvPr id="4" name="Picture 3">
            <a:extLst>
              <a:ext uri="{FF2B5EF4-FFF2-40B4-BE49-F238E27FC236}">
                <a16:creationId xmlns:a16="http://schemas.microsoft.com/office/drawing/2014/main" id="{60D42956-5FAE-44DB-9203-1D8A24E4E9CE}"/>
              </a:ext>
            </a:extLst>
          </p:cNvPr>
          <p:cNvPicPr>
            <a:picLocks noChangeAspect="1"/>
          </p:cNvPicPr>
          <p:nvPr/>
        </p:nvPicPr>
        <p:blipFill>
          <a:blip r:embed="rId2"/>
          <a:stretch>
            <a:fillRect/>
          </a:stretch>
        </p:blipFill>
        <p:spPr>
          <a:xfrm>
            <a:off x="438150" y="1773982"/>
            <a:ext cx="4133850" cy="3086100"/>
          </a:xfrm>
          <a:prstGeom prst="rect">
            <a:avLst/>
          </a:prstGeom>
        </p:spPr>
      </p:pic>
      <p:pic>
        <p:nvPicPr>
          <p:cNvPr id="5" name="Content Placeholder 4">
            <a:extLst>
              <a:ext uri="{FF2B5EF4-FFF2-40B4-BE49-F238E27FC236}">
                <a16:creationId xmlns:a16="http://schemas.microsoft.com/office/drawing/2014/main" id="{FC0B40CF-E453-4421-AE6D-790ADF5EC7FF}"/>
              </a:ext>
            </a:extLst>
          </p:cNvPr>
          <p:cNvPicPr>
            <a:picLocks noGrp="1" noChangeAspect="1"/>
          </p:cNvPicPr>
          <p:nvPr>
            <p:ph idx="1"/>
          </p:nvPr>
        </p:nvPicPr>
        <p:blipFill>
          <a:blip r:embed="rId3"/>
          <a:stretch>
            <a:fillRect/>
          </a:stretch>
        </p:blipFill>
        <p:spPr>
          <a:xfrm>
            <a:off x="4572000" y="1888282"/>
            <a:ext cx="4200525" cy="2857500"/>
          </a:xfrm>
          <a:prstGeom prst="rect">
            <a:avLst/>
          </a:prstGeom>
        </p:spPr>
      </p:pic>
      <p:sp>
        <p:nvSpPr>
          <p:cNvPr id="6" name="TextBox 5">
            <a:extLst>
              <a:ext uri="{FF2B5EF4-FFF2-40B4-BE49-F238E27FC236}">
                <a16:creationId xmlns:a16="http://schemas.microsoft.com/office/drawing/2014/main" id="{7E108D32-4E27-462E-8937-43EE224443AB}"/>
              </a:ext>
            </a:extLst>
          </p:cNvPr>
          <p:cNvSpPr txBox="1"/>
          <p:nvPr/>
        </p:nvSpPr>
        <p:spPr>
          <a:xfrm>
            <a:off x="438150" y="5234473"/>
            <a:ext cx="7937301" cy="646331"/>
          </a:xfrm>
          <a:prstGeom prst="rect">
            <a:avLst/>
          </a:prstGeom>
          <a:noFill/>
        </p:spPr>
        <p:txBody>
          <a:bodyPr wrap="none" rtlCol="0">
            <a:spAutoFit/>
          </a:bodyPr>
          <a:lstStyle/>
          <a:p>
            <a:pPr marL="285750" indent="-285750">
              <a:buFont typeface="Arial" panose="020B0604020202020204" pitchFamily="34" charset="0"/>
              <a:buChar char="•"/>
            </a:pPr>
            <a:r>
              <a:rPr lang="en-ZA" dirty="0"/>
              <a:t>Economic recovery slightly better than projected in 2021 budget</a:t>
            </a:r>
          </a:p>
          <a:p>
            <a:pPr marL="285750" indent="-285750">
              <a:buFont typeface="Arial" panose="020B0604020202020204" pitchFamily="34" charset="0"/>
              <a:buChar char="•"/>
            </a:pPr>
            <a:r>
              <a:rPr lang="en-ZA" dirty="0"/>
              <a:t>Primary balance showing surplus from 2024/25 (NB excludes debt service costs) </a:t>
            </a:r>
            <a:endParaRPr lang="en-GB" dirty="0"/>
          </a:p>
        </p:txBody>
      </p:sp>
    </p:spTree>
    <p:extLst>
      <p:ext uri="{BB962C8B-B14F-4D97-AF65-F5344CB8AC3E}">
        <p14:creationId xmlns:p14="http://schemas.microsoft.com/office/powerpoint/2010/main" val="3806968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855900" cy="604913"/>
          </a:xfrm>
        </p:spPr>
        <p:txBody>
          <a:bodyPr>
            <a:noAutofit/>
          </a:bodyPr>
          <a:lstStyle/>
          <a:p>
            <a:r>
              <a:rPr lang="en-ZA" dirty="0"/>
              <a:t>Gap between revenue and expenditure and non-interest expenditure</a:t>
            </a:r>
          </a:p>
        </p:txBody>
      </p:sp>
      <p:sp>
        <p:nvSpPr>
          <p:cNvPr id="3" name="Content Placeholder 2"/>
          <p:cNvSpPr>
            <a:spLocks noGrp="1"/>
          </p:cNvSpPr>
          <p:nvPr>
            <p:ph idx="1"/>
          </p:nvPr>
        </p:nvSpPr>
        <p:spPr>
          <a:xfrm>
            <a:off x="288099" y="6202392"/>
            <a:ext cx="8536487" cy="476940"/>
          </a:xfrm>
        </p:spPr>
        <p:txBody>
          <a:bodyPr>
            <a:noAutofit/>
          </a:bodyPr>
          <a:lstStyle/>
          <a:p>
            <a:pPr>
              <a:lnSpc>
                <a:spcPct val="100000"/>
              </a:lnSpc>
            </a:pPr>
            <a:r>
              <a:rPr lang="en-ZA" sz="1800" dirty="0" smtClean="0"/>
              <a:t>Main budget deficit R380 billion in 22/23 and primary balance: -R77.2 billion</a:t>
            </a:r>
          </a:p>
          <a:p>
            <a:pPr>
              <a:lnSpc>
                <a:spcPct val="100000"/>
              </a:lnSpc>
            </a:pPr>
            <a:endParaRPr lang="en-ZA" sz="1800" dirty="0"/>
          </a:p>
          <a:p>
            <a:pPr>
              <a:lnSpc>
                <a:spcPct val="100000"/>
              </a:lnSpc>
            </a:pPr>
            <a:endParaRPr lang="en-ZA" sz="1800" dirty="0"/>
          </a:p>
        </p:txBody>
      </p:sp>
      <p:pic>
        <p:nvPicPr>
          <p:cNvPr id="5" name="Picture 4"/>
          <p:cNvPicPr>
            <a:picLocks noChangeAspect="1"/>
          </p:cNvPicPr>
          <p:nvPr/>
        </p:nvPicPr>
        <p:blipFill>
          <a:blip r:embed="rId2"/>
          <a:stretch>
            <a:fillRect/>
          </a:stretch>
        </p:blipFill>
        <p:spPr>
          <a:xfrm>
            <a:off x="586596" y="1443096"/>
            <a:ext cx="7137616" cy="4649050"/>
          </a:xfrm>
          <a:prstGeom prst="rect">
            <a:avLst/>
          </a:prstGeom>
        </p:spPr>
      </p:pic>
    </p:spTree>
    <p:extLst>
      <p:ext uri="{BB962C8B-B14F-4D97-AF65-F5344CB8AC3E}">
        <p14:creationId xmlns:p14="http://schemas.microsoft.com/office/powerpoint/2010/main" val="1924254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22/23 budget over three timeframes</a:t>
            </a:r>
            <a:endParaRPr lang="en-ZA" sz="2800" dirty="0"/>
          </a:p>
        </p:txBody>
      </p:sp>
      <p:sp>
        <p:nvSpPr>
          <p:cNvPr id="3" name="Content Placeholder 2"/>
          <p:cNvSpPr>
            <a:spLocks noGrp="1"/>
          </p:cNvSpPr>
          <p:nvPr>
            <p:ph idx="1"/>
          </p:nvPr>
        </p:nvSpPr>
        <p:spPr/>
        <p:txBody>
          <a:bodyPr>
            <a:normAutofit lnSpcReduction="10000"/>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smtClean="0"/>
          </a:p>
          <a:p>
            <a:r>
              <a:rPr lang="en-ZA" dirty="0" smtClean="0"/>
              <a:t>Revenue reduced R127b, R63.8b recovery</a:t>
            </a:r>
          </a:p>
          <a:p>
            <a:r>
              <a:rPr lang="en-ZA" dirty="0" smtClean="0"/>
              <a:t>Non-interest expenditure reduced R87b (plus R34.9b provisional), Implications for many sectors - to what extent can this be fixed?; R32b indicative (R15.1b unallocated)</a:t>
            </a:r>
          </a:p>
          <a:p>
            <a:r>
              <a:rPr lang="en-ZA" dirty="0" smtClean="0"/>
              <a:t>Interest payments R303b now 2</a:t>
            </a:r>
            <a:r>
              <a:rPr lang="en-ZA" baseline="30000" dirty="0" smtClean="0"/>
              <a:t>nd</a:t>
            </a:r>
            <a:r>
              <a:rPr lang="en-ZA" dirty="0" smtClean="0"/>
              <a:t> largest item in budget</a:t>
            </a:r>
          </a:p>
          <a:p>
            <a:r>
              <a:rPr lang="en-ZA" dirty="0" smtClean="0"/>
              <a:t>Deficit still R380 </a:t>
            </a:r>
            <a:r>
              <a:rPr lang="en-ZA" dirty="0" err="1" smtClean="0"/>
              <a:t>bil</a:t>
            </a:r>
            <a:r>
              <a:rPr lang="en-ZA" dirty="0" smtClean="0"/>
              <a:t> (</a:t>
            </a:r>
            <a:r>
              <a:rPr lang="en-ZA" dirty="0" err="1" smtClean="0"/>
              <a:t>ie</a:t>
            </a:r>
            <a:r>
              <a:rPr lang="en-ZA" dirty="0" smtClean="0"/>
              <a:t> spending almost R400b more than revenue)</a:t>
            </a:r>
            <a:endParaRPr lang="en-ZA" dirty="0"/>
          </a:p>
          <a:p>
            <a:endParaRPr lang="en-ZA" dirty="0"/>
          </a:p>
        </p:txBody>
      </p:sp>
      <p:pic>
        <p:nvPicPr>
          <p:cNvPr id="4" name="Picture 3"/>
          <p:cNvPicPr>
            <a:picLocks noChangeAspect="1"/>
          </p:cNvPicPr>
          <p:nvPr/>
        </p:nvPicPr>
        <p:blipFill>
          <a:blip r:embed="rId2"/>
          <a:stretch>
            <a:fillRect/>
          </a:stretch>
        </p:blipFill>
        <p:spPr>
          <a:xfrm>
            <a:off x="483223" y="1422400"/>
            <a:ext cx="8240946" cy="2826327"/>
          </a:xfrm>
          <a:prstGeom prst="rect">
            <a:avLst/>
          </a:prstGeom>
        </p:spPr>
      </p:pic>
    </p:spTree>
    <p:extLst>
      <p:ext uri="{BB962C8B-B14F-4D97-AF65-F5344CB8AC3E}">
        <p14:creationId xmlns:p14="http://schemas.microsoft.com/office/powerpoint/2010/main" val="33955184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800" dirty="0" smtClean="0"/>
              <a:t>Provincial equitable share formula (PES) 22/23 over three timeframes</a:t>
            </a:r>
            <a:endParaRPr lang="en-ZA" sz="2800" dirty="0"/>
          </a:p>
        </p:txBody>
      </p:sp>
      <p:sp>
        <p:nvSpPr>
          <p:cNvPr id="3" name="Content Placeholder 2"/>
          <p:cNvSpPr>
            <a:spLocks noGrp="1"/>
          </p:cNvSpPr>
          <p:nvPr>
            <p:ph idx="1"/>
          </p:nvPr>
        </p:nvSpPr>
        <p:spPr/>
        <p:txBody>
          <a:bodyPr>
            <a:normAutofit lnSpcReduction="10000"/>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r>
              <a:rPr lang="en-ZA" dirty="0" smtClean="0"/>
              <a:t>Budget 2021 had large reductions in PES, substantial pressures on provincial services; To what extent can this be fixed in Budget 2022?</a:t>
            </a:r>
          </a:p>
          <a:p>
            <a:r>
              <a:rPr lang="en-ZA" dirty="0" smtClean="0"/>
              <a:t>Increases in MTBPS do not yet include future wage agreement</a:t>
            </a:r>
          </a:p>
          <a:p>
            <a:endParaRPr lang="en-ZA" dirty="0"/>
          </a:p>
        </p:txBody>
      </p:sp>
      <p:pic>
        <p:nvPicPr>
          <p:cNvPr id="4" name="Picture 3"/>
          <p:cNvPicPr>
            <a:picLocks noChangeAspect="1"/>
          </p:cNvPicPr>
          <p:nvPr/>
        </p:nvPicPr>
        <p:blipFill>
          <a:blip r:embed="rId2"/>
          <a:stretch>
            <a:fillRect/>
          </a:stretch>
        </p:blipFill>
        <p:spPr>
          <a:xfrm>
            <a:off x="285495" y="1855739"/>
            <a:ext cx="8054941" cy="3362806"/>
          </a:xfrm>
          <a:prstGeom prst="rect">
            <a:avLst/>
          </a:prstGeom>
        </p:spPr>
      </p:pic>
    </p:spTree>
    <p:extLst>
      <p:ext uri="{BB962C8B-B14F-4D97-AF65-F5344CB8AC3E}">
        <p14:creationId xmlns:p14="http://schemas.microsoft.com/office/powerpoint/2010/main" val="2785120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9"/>
            <a:ext cx="8536487" cy="746944"/>
          </a:xfrm>
        </p:spPr>
        <p:txBody>
          <a:bodyPr>
            <a:normAutofit/>
          </a:bodyPr>
          <a:lstStyle/>
          <a:p>
            <a:r>
              <a:rPr lang="en-ZA" sz="2800" b="0" dirty="0" smtClean="0"/>
              <a:t>Division of revenue and unallocated amounts</a:t>
            </a:r>
            <a:endParaRPr lang="en-ZA" sz="2800" b="0" dirty="0"/>
          </a:p>
        </p:txBody>
      </p:sp>
      <p:pic>
        <p:nvPicPr>
          <p:cNvPr id="4" name="Content Placeholder 3"/>
          <p:cNvPicPr>
            <a:picLocks noGrp="1" noChangeAspect="1"/>
          </p:cNvPicPr>
          <p:nvPr>
            <p:ph idx="1"/>
          </p:nvPr>
        </p:nvPicPr>
        <p:blipFill>
          <a:blip r:embed="rId2"/>
          <a:stretch>
            <a:fillRect/>
          </a:stretch>
        </p:blipFill>
        <p:spPr>
          <a:xfrm>
            <a:off x="1340936" y="1366983"/>
            <a:ext cx="6417609" cy="5450583"/>
          </a:xfrm>
          <a:prstGeom prst="rect">
            <a:avLst/>
          </a:prstGeom>
        </p:spPr>
      </p:pic>
    </p:spTree>
    <p:extLst>
      <p:ext uri="{BB962C8B-B14F-4D97-AF65-F5344CB8AC3E}">
        <p14:creationId xmlns:p14="http://schemas.microsoft.com/office/powerpoint/2010/main" val="13004943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Division of revenue share (%)</a:t>
            </a:r>
            <a:endParaRPr lang="en-ZA" dirty="0"/>
          </a:p>
        </p:txBody>
      </p:sp>
      <p:sp>
        <p:nvSpPr>
          <p:cNvPr id="3" name="Content Placeholder 2"/>
          <p:cNvSpPr>
            <a:spLocks noGrp="1"/>
          </p:cNvSpPr>
          <p:nvPr>
            <p:ph idx="1"/>
          </p:nvPr>
        </p:nvSpPr>
        <p:spPr/>
        <p:txBody>
          <a:bodyPr/>
          <a:lstStyle/>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endParaRPr lang="en-ZA" dirty="0" smtClean="0"/>
          </a:p>
          <a:p>
            <a:endParaRPr lang="en-ZA" dirty="0"/>
          </a:p>
          <a:p>
            <a:r>
              <a:rPr lang="en-ZA" dirty="0" smtClean="0"/>
              <a:t>Interest crowding out expenditure</a:t>
            </a:r>
          </a:p>
          <a:p>
            <a:r>
              <a:rPr lang="en-ZA" dirty="0" smtClean="0"/>
              <a:t> Shares change when exclude lower rows</a:t>
            </a:r>
            <a:endParaRPr lang="en-ZA" dirty="0"/>
          </a:p>
          <a:p>
            <a:endParaRPr lang="en-ZA" dirty="0"/>
          </a:p>
        </p:txBody>
      </p:sp>
      <p:pic>
        <p:nvPicPr>
          <p:cNvPr id="4" name="Picture 3"/>
          <p:cNvPicPr>
            <a:picLocks noChangeAspect="1"/>
          </p:cNvPicPr>
          <p:nvPr/>
        </p:nvPicPr>
        <p:blipFill>
          <a:blip r:embed="rId2"/>
          <a:stretch>
            <a:fillRect/>
          </a:stretch>
        </p:blipFill>
        <p:spPr>
          <a:xfrm>
            <a:off x="124279" y="2085365"/>
            <a:ext cx="8684634" cy="3530343"/>
          </a:xfrm>
          <a:prstGeom prst="rect">
            <a:avLst/>
          </a:prstGeom>
        </p:spPr>
      </p:pic>
    </p:spTree>
    <p:extLst>
      <p:ext uri="{BB962C8B-B14F-4D97-AF65-F5344CB8AC3E}">
        <p14:creationId xmlns:p14="http://schemas.microsoft.com/office/powerpoint/2010/main" val="2990740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E57EF-1B40-4D8A-8CEB-01AA282385D0}"/>
              </a:ext>
            </a:extLst>
          </p:cNvPr>
          <p:cNvSpPr>
            <a:spLocks noGrp="1"/>
          </p:cNvSpPr>
          <p:nvPr>
            <p:ph type="title"/>
          </p:nvPr>
        </p:nvSpPr>
        <p:spPr/>
        <p:txBody>
          <a:bodyPr/>
          <a:lstStyle/>
          <a:p>
            <a:r>
              <a:rPr lang="en-ZA" dirty="0"/>
              <a:t>MTBPS - revenue</a:t>
            </a:r>
            <a:endParaRPr lang="en-GB" dirty="0"/>
          </a:p>
        </p:txBody>
      </p:sp>
      <p:pic>
        <p:nvPicPr>
          <p:cNvPr id="6" name="Picture 5">
            <a:extLst>
              <a:ext uri="{FF2B5EF4-FFF2-40B4-BE49-F238E27FC236}">
                <a16:creationId xmlns:a16="http://schemas.microsoft.com/office/drawing/2014/main" id="{92D651F5-644A-4D6E-BF9C-055A4BD984B6}"/>
              </a:ext>
            </a:extLst>
          </p:cNvPr>
          <p:cNvPicPr>
            <a:picLocks noChangeAspect="1"/>
          </p:cNvPicPr>
          <p:nvPr/>
        </p:nvPicPr>
        <p:blipFill>
          <a:blip r:embed="rId2"/>
          <a:stretch>
            <a:fillRect/>
          </a:stretch>
        </p:blipFill>
        <p:spPr>
          <a:xfrm>
            <a:off x="973607" y="1565753"/>
            <a:ext cx="6460435" cy="1513349"/>
          </a:xfrm>
          <a:prstGeom prst="rect">
            <a:avLst/>
          </a:prstGeom>
        </p:spPr>
      </p:pic>
      <p:sp>
        <p:nvSpPr>
          <p:cNvPr id="8" name="Content Placeholder 7">
            <a:extLst>
              <a:ext uri="{FF2B5EF4-FFF2-40B4-BE49-F238E27FC236}">
                <a16:creationId xmlns:a16="http://schemas.microsoft.com/office/drawing/2014/main" id="{99D3FB05-584F-409E-9365-61D5831E48EE}"/>
              </a:ext>
            </a:extLst>
          </p:cNvPr>
          <p:cNvSpPr>
            <a:spLocks noGrp="1"/>
          </p:cNvSpPr>
          <p:nvPr>
            <p:ph idx="1"/>
          </p:nvPr>
        </p:nvSpPr>
        <p:spPr>
          <a:xfrm>
            <a:off x="303756" y="3415161"/>
            <a:ext cx="8536487" cy="3437558"/>
          </a:xfrm>
        </p:spPr>
        <p:txBody>
          <a:bodyPr/>
          <a:lstStyle/>
          <a:p>
            <a:r>
              <a:rPr lang="en-ZA" dirty="0"/>
              <a:t>Revenue projections still lower than in 2020 Budget, e.g. R63 billion lower in 2022/23 and R69 billion lower in 2023/24</a:t>
            </a:r>
            <a:endParaRPr lang="en-GB" dirty="0"/>
          </a:p>
        </p:txBody>
      </p:sp>
    </p:spTree>
    <p:extLst>
      <p:ext uri="{BB962C8B-B14F-4D97-AF65-F5344CB8AC3E}">
        <p14:creationId xmlns:p14="http://schemas.microsoft.com/office/powerpoint/2010/main" val="1037737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474453"/>
            <a:ext cx="8536487" cy="474454"/>
          </a:xfrm>
        </p:spPr>
        <p:txBody>
          <a:bodyPr>
            <a:normAutofit/>
          </a:bodyPr>
          <a:lstStyle/>
          <a:p>
            <a:r>
              <a:rPr lang="en-ZA" dirty="0" smtClean="0"/>
              <a:t>Overview</a:t>
            </a:r>
            <a:endParaRPr lang="en-US" dirty="0"/>
          </a:p>
        </p:txBody>
      </p:sp>
      <p:sp>
        <p:nvSpPr>
          <p:cNvPr id="3" name="Content Placeholder 2"/>
          <p:cNvSpPr>
            <a:spLocks noGrp="1"/>
          </p:cNvSpPr>
          <p:nvPr>
            <p:ph idx="4294967295"/>
          </p:nvPr>
        </p:nvSpPr>
        <p:spPr>
          <a:xfrm>
            <a:off x="175784" y="948907"/>
            <a:ext cx="8968215" cy="5909093"/>
          </a:xfrm>
        </p:spPr>
        <p:txBody>
          <a:bodyPr vert="horz" lIns="91440" tIns="45720" rIns="91440" bIns="45720" rtlCol="0" anchor="t">
            <a:normAutofit fontScale="70000" lnSpcReduction="20000"/>
          </a:bodyPr>
          <a:lstStyle/>
          <a:p>
            <a:pPr marL="227965" indent="-227965" algn="just">
              <a:lnSpc>
                <a:spcPct val="110000"/>
              </a:lnSpc>
              <a:spcBef>
                <a:spcPts val="600"/>
              </a:spcBef>
            </a:pPr>
            <a:r>
              <a:rPr lang="en-ZA" sz="2800" dirty="0"/>
              <a:t>MTBPS tabled 11 </a:t>
            </a:r>
            <a:r>
              <a:rPr lang="en-ZA" sz="2800" dirty="0" smtClean="0"/>
              <a:t>November</a:t>
            </a:r>
          </a:p>
          <a:p>
            <a:pPr marL="227965" indent="-227965" algn="just">
              <a:lnSpc>
                <a:spcPct val="110000"/>
              </a:lnSpc>
              <a:spcBef>
                <a:spcPts val="600"/>
              </a:spcBef>
            </a:pPr>
            <a:r>
              <a:rPr lang="en-GB" sz="2750" dirty="0" smtClean="0"/>
              <a:t>The </a:t>
            </a:r>
            <a:r>
              <a:rPr lang="en-GB" sz="2750" dirty="0"/>
              <a:t>COVID-19 pandemic has magnified South Africa’s social and economic crises, further straining the public finances.</a:t>
            </a:r>
            <a:endParaRPr lang="en-US" sz="2750" dirty="0"/>
          </a:p>
          <a:p>
            <a:pPr marL="227965" indent="-227965" algn="just">
              <a:lnSpc>
                <a:spcPct val="110000"/>
              </a:lnSpc>
              <a:spcBef>
                <a:spcPts val="600"/>
              </a:spcBef>
            </a:pPr>
            <a:r>
              <a:rPr lang="en-GB" sz="2750" dirty="0"/>
              <a:t>Over the next three years, government will balance support for economic recovery and reconstruction – through both short-term spending measures and structural reforms – along with rebuilding the public finances.</a:t>
            </a:r>
            <a:endParaRPr lang="en-GB" sz="2750" dirty="0">
              <a:cs typeface="Calibri"/>
            </a:endParaRPr>
          </a:p>
          <a:p>
            <a:pPr marL="227965" indent="-227965" algn="just">
              <a:lnSpc>
                <a:spcPct val="110000"/>
              </a:lnSpc>
              <a:spcBef>
                <a:spcPts val="600"/>
              </a:spcBef>
            </a:pPr>
            <a:r>
              <a:rPr lang="en-GB" sz="2750" dirty="0"/>
              <a:t>The economy has recovered more quickly than anticipated. Nevertheless, the recent spike in commodity prices, which has supported GDP growth and tax revenues, is considered temporary. Long-term structural constraints and scarring from the effects of the pandemic weigh on the outlook. Fiscal risks have increased.</a:t>
            </a:r>
            <a:endParaRPr lang="en-GB" sz="2750" dirty="0">
              <a:cs typeface="Calibri"/>
            </a:endParaRPr>
          </a:p>
          <a:p>
            <a:pPr marL="227965" indent="-227965" algn="just">
              <a:lnSpc>
                <a:spcPct val="110000"/>
              </a:lnSpc>
              <a:spcBef>
                <a:spcPts val="600"/>
              </a:spcBef>
            </a:pPr>
            <a:r>
              <a:rPr lang="en-GB" sz="2750" dirty="0"/>
              <a:t>Fiscal consolidation is critical to reduce the public debt burden, restore investor confidence and avoid overexposure to global and domestic risks</a:t>
            </a:r>
            <a:r>
              <a:rPr lang="en-GB" sz="2750" dirty="0" smtClean="0"/>
              <a:t>.</a:t>
            </a:r>
          </a:p>
          <a:p>
            <a:pPr marL="227965" indent="-227965" algn="just">
              <a:lnSpc>
                <a:spcPct val="110000"/>
              </a:lnSpc>
              <a:spcBef>
                <a:spcPts val="600"/>
              </a:spcBef>
            </a:pPr>
            <a:r>
              <a:rPr lang="en-ZA" sz="2700" dirty="0"/>
              <a:t>Somewhat improved fiscal projections</a:t>
            </a:r>
          </a:p>
          <a:p>
            <a:pPr marL="227965" indent="-227965" algn="just">
              <a:lnSpc>
                <a:spcPct val="110000"/>
              </a:lnSpc>
              <a:spcBef>
                <a:spcPts val="600"/>
              </a:spcBef>
            </a:pPr>
            <a:r>
              <a:rPr lang="en-ZA" sz="2700" dirty="0"/>
              <a:t>No spending reductions proposed so far</a:t>
            </a:r>
          </a:p>
          <a:p>
            <a:pPr marL="227965" indent="-227965" algn="just">
              <a:lnSpc>
                <a:spcPct val="110000"/>
              </a:lnSpc>
              <a:spcBef>
                <a:spcPts val="600"/>
              </a:spcBef>
            </a:pPr>
            <a:r>
              <a:rPr lang="en-ZA" sz="2700" dirty="0"/>
              <a:t>Achieve primary surplus by </a:t>
            </a:r>
            <a:r>
              <a:rPr lang="en-ZA" sz="2700" dirty="0" smtClean="0"/>
              <a:t>2024/25</a:t>
            </a:r>
            <a:endParaRPr lang="en-GB" sz="2750" dirty="0">
              <a:cs typeface="Calibri"/>
            </a:endParaRPr>
          </a:p>
          <a:p>
            <a:pPr marL="227965" indent="-227965" algn="just">
              <a:lnSpc>
                <a:spcPct val="110000"/>
              </a:lnSpc>
              <a:spcBef>
                <a:spcPts val="600"/>
              </a:spcBef>
            </a:pPr>
            <a:r>
              <a:rPr lang="en-GB" sz="2750" dirty="0"/>
              <a:t>The Medium Term Budget Policy Statement (MTBPS) proposes to maintain restraint in public expenditure. Government will not commit to new long-term spending in response to temporary revenue windfalls. No additional funding is provided to state-owned companies over the medium-term.</a:t>
            </a:r>
            <a:endParaRPr lang="en-US" sz="2750" dirty="0">
              <a:cs typeface="Calibri" panose="020F0502020204030204"/>
            </a:endParaRPr>
          </a:p>
        </p:txBody>
      </p:sp>
    </p:spTree>
    <p:extLst>
      <p:ext uri="{BB962C8B-B14F-4D97-AF65-F5344CB8AC3E}">
        <p14:creationId xmlns:p14="http://schemas.microsoft.com/office/powerpoint/2010/main" val="37669351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0138A-D46C-4C13-A026-0034EE2A45F7}"/>
              </a:ext>
            </a:extLst>
          </p:cNvPr>
          <p:cNvSpPr>
            <a:spLocks noGrp="1"/>
          </p:cNvSpPr>
          <p:nvPr>
            <p:ph type="title"/>
          </p:nvPr>
        </p:nvSpPr>
        <p:spPr/>
        <p:txBody>
          <a:bodyPr/>
          <a:lstStyle/>
          <a:p>
            <a:r>
              <a:rPr lang="en-ZA" dirty="0"/>
              <a:t>MTBPS - expenditure</a:t>
            </a:r>
            <a:endParaRPr lang="en-GB" dirty="0"/>
          </a:p>
        </p:txBody>
      </p:sp>
      <p:pic>
        <p:nvPicPr>
          <p:cNvPr id="4" name="Content Placeholder 3">
            <a:extLst>
              <a:ext uri="{FF2B5EF4-FFF2-40B4-BE49-F238E27FC236}">
                <a16:creationId xmlns:a16="http://schemas.microsoft.com/office/drawing/2014/main" id="{A9868212-284D-4DD2-B6ED-C6D35CB5FA2C}"/>
              </a:ext>
            </a:extLst>
          </p:cNvPr>
          <p:cNvPicPr>
            <a:picLocks noGrp="1" noChangeAspect="1"/>
          </p:cNvPicPr>
          <p:nvPr>
            <p:ph idx="1"/>
          </p:nvPr>
        </p:nvPicPr>
        <p:blipFill>
          <a:blip r:embed="rId2"/>
          <a:stretch>
            <a:fillRect/>
          </a:stretch>
        </p:blipFill>
        <p:spPr>
          <a:xfrm>
            <a:off x="517428" y="4408461"/>
            <a:ext cx="5800725" cy="1590675"/>
          </a:xfrm>
          <a:prstGeom prst="rect">
            <a:avLst/>
          </a:prstGeom>
        </p:spPr>
      </p:pic>
      <p:pic>
        <p:nvPicPr>
          <p:cNvPr id="5" name="Picture 4">
            <a:extLst>
              <a:ext uri="{FF2B5EF4-FFF2-40B4-BE49-F238E27FC236}">
                <a16:creationId xmlns:a16="http://schemas.microsoft.com/office/drawing/2014/main" id="{8A3E96E5-973C-4637-91FF-13FD162862C4}"/>
              </a:ext>
            </a:extLst>
          </p:cNvPr>
          <p:cNvPicPr>
            <a:picLocks noChangeAspect="1"/>
          </p:cNvPicPr>
          <p:nvPr/>
        </p:nvPicPr>
        <p:blipFill>
          <a:blip r:embed="rId3"/>
          <a:stretch>
            <a:fillRect/>
          </a:stretch>
        </p:blipFill>
        <p:spPr>
          <a:xfrm>
            <a:off x="517428" y="1265368"/>
            <a:ext cx="4726376" cy="3061238"/>
          </a:xfrm>
          <a:prstGeom prst="rect">
            <a:avLst/>
          </a:prstGeom>
        </p:spPr>
      </p:pic>
      <p:sp>
        <p:nvSpPr>
          <p:cNvPr id="7" name="TextBox 6">
            <a:extLst>
              <a:ext uri="{FF2B5EF4-FFF2-40B4-BE49-F238E27FC236}">
                <a16:creationId xmlns:a16="http://schemas.microsoft.com/office/drawing/2014/main" id="{EB17021D-923C-43A4-B722-34DEF0A6C011}"/>
              </a:ext>
            </a:extLst>
          </p:cNvPr>
          <p:cNvSpPr txBox="1"/>
          <p:nvPr/>
        </p:nvSpPr>
        <p:spPr>
          <a:xfrm>
            <a:off x="5473133" y="1265368"/>
            <a:ext cx="3382768" cy="1477328"/>
          </a:xfrm>
          <a:prstGeom prst="rect">
            <a:avLst/>
          </a:prstGeom>
          <a:noFill/>
        </p:spPr>
        <p:txBody>
          <a:bodyPr wrap="square" rtlCol="0">
            <a:spAutoFit/>
          </a:bodyPr>
          <a:lstStyle/>
          <a:p>
            <a:pPr marL="285750" indent="-285750">
              <a:buFont typeface="Arial" panose="020B0604020202020204" pitchFamily="34" charset="0"/>
              <a:buChar char="•"/>
            </a:pPr>
            <a:r>
              <a:rPr lang="en-ZA" dirty="0"/>
              <a:t>Unallocated amounts across all functions R15.1bn, R28.8 and R29.3 bn</a:t>
            </a:r>
          </a:p>
          <a:p>
            <a:pPr marL="285750" indent="-285750">
              <a:buFont typeface="Arial" panose="020B0604020202020204" pitchFamily="34" charset="0"/>
              <a:buChar char="•"/>
            </a:pPr>
            <a:r>
              <a:rPr lang="en-ZA" dirty="0" err="1"/>
              <a:t>MinComBud</a:t>
            </a:r>
            <a:r>
              <a:rPr lang="en-ZA" dirty="0"/>
              <a:t> still determining how to allocate these</a:t>
            </a:r>
            <a:endParaRPr lang="en-GB" dirty="0"/>
          </a:p>
        </p:txBody>
      </p:sp>
    </p:spTree>
    <p:extLst>
      <p:ext uri="{BB962C8B-B14F-4D97-AF65-F5344CB8AC3E}">
        <p14:creationId xmlns:p14="http://schemas.microsoft.com/office/powerpoint/2010/main" val="1285039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Health pressures</a:t>
            </a:r>
            <a:endParaRPr lang="en-ZA" dirty="0"/>
          </a:p>
        </p:txBody>
      </p:sp>
      <p:sp>
        <p:nvSpPr>
          <p:cNvPr id="3" name="Content Placeholder 2"/>
          <p:cNvSpPr>
            <a:spLocks noGrp="1"/>
          </p:cNvSpPr>
          <p:nvPr>
            <p:ph idx="1"/>
          </p:nvPr>
        </p:nvSpPr>
        <p:spPr/>
        <p:txBody>
          <a:bodyPr/>
          <a:lstStyle/>
          <a:p>
            <a:r>
              <a:rPr lang="en-ZA" dirty="0" smtClean="0"/>
              <a:t>COVID-19 vaccines (12-17 years, potential boosters, possible price increases)</a:t>
            </a:r>
          </a:p>
          <a:p>
            <a:r>
              <a:rPr lang="en-ZA" dirty="0" smtClean="0"/>
              <a:t>COVID-19 future waves  in 22/23 (e.g. R8b allocated 21/22 for 3</a:t>
            </a:r>
            <a:r>
              <a:rPr lang="en-ZA" baseline="30000" dirty="0" smtClean="0"/>
              <a:t>rd</a:t>
            </a:r>
            <a:r>
              <a:rPr lang="en-ZA" dirty="0" smtClean="0"/>
              <a:t> wave)</a:t>
            </a:r>
          </a:p>
          <a:p>
            <a:r>
              <a:rPr lang="en-ZA" dirty="0" smtClean="0"/>
              <a:t>Shortfalls for interns </a:t>
            </a:r>
          </a:p>
          <a:p>
            <a:r>
              <a:rPr lang="en-ZA" dirty="0" smtClean="0"/>
              <a:t>Large budget reductions from budget 21/22</a:t>
            </a:r>
          </a:p>
          <a:p>
            <a:r>
              <a:rPr lang="en-ZA" dirty="0" smtClean="0"/>
              <a:t>Shortfalls in goods and services </a:t>
            </a:r>
            <a:r>
              <a:rPr lang="en-ZA" dirty="0" err="1" smtClean="0"/>
              <a:t>esp</a:t>
            </a:r>
            <a:r>
              <a:rPr lang="en-ZA" dirty="0" smtClean="0"/>
              <a:t> non-negotiable areas</a:t>
            </a:r>
          </a:p>
          <a:p>
            <a:r>
              <a:rPr lang="en-ZA" dirty="0" smtClean="0"/>
              <a:t>Retention of additional staff employed since 2020/21 for COVID-19</a:t>
            </a:r>
          </a:p>
          <a:p>
            <a:r>
              <a:rPr lang="en-ZA" dirty="0" smtClean="0"/>
              <a:t>Wage freeze has/could contribute a lot to budget reductions, but uncertainty for </a:t>
            </a:r>
            <a:r>
              <a:rPr lang="en-ZA" smtClean="0"/>
              <a:t>22/23 and MTEF</a:t>
            </a:r>
            <a:endParaRPr lang="en-ZA" dirty="0" smtClean="0"/>
          </a:p>
          <a:p>
            <a:endParaRPr lang="en-ZA" dirty="0"/>
          </a:p>
        </p:txBody>
      </p:sp>
    </p:spTree>
    <p:extLst>
      <p:ext uri="{BB962C8B-B14F-4D97-AF65-F5344CB8AC3E}">
        <p14:creationId xmlns:p14="http://schemas.microsoft.com/office/powerpoint/2010/main" val="3780534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Social Development pressures</a:t>
            </a:r>
            <a:endParaRPr lang="en-ZA" dirty="0"/>
          </a:p>
        </p:txBody>
      </p:sp>
      <p:sp>
        <p:nvSpPr>
          <p:cNvPr id="3" name="Content Placeholder 2"/>
          <p:cNvSpPr>
            <a:spLocks noGrp="1"/>
          </p:cNvSpPr>
          <p:nvPr>
            <p:ph idx="1"/>
          </p:nvPr>
        </p:nvSpPr>
        <p:spPr/>
        <p:txBody>
          <a:bodyPr/>
          <a:lstStyle/>
          <a:p>
            <a:r>
              <a:rPr lang="en-ZA" dirty="0" smtClean="0"/>
              <a:t>Shortfalls on social grants &lt; CPI in years 2 and 3 </a:t>
            </a:r>
          </a:p>
          <a:p>
            <a:r>
              <a:rPr lang="en-ZA" dirty="0" smtClean="0"/>
              <a:t>Extended child support grant for double orphans</a:t>
            </a:r>
          </a:p>
          <a:p>
            <a:r>
              <a:rPr lang="en-ZA" dirty="0" smtClean="0"/>
              <a:t>SRD R350 grant under discussion</a:t>
            </a:r>
          </a:p>
          <a:p>
            <a:r>
              <a:rPr lang="en-ZA" dirty="0" smtClean="0"/>
              <a:t>Pressures from reductions in budget 2021 </a:t>
            </a:r>
            <a:r>
              <a:rPr lang="en-ZA" dirty="0" err="1" smtClean="0"/>
              <a:t>eg</a:t>
            </a:r>
            <a:r>
              <a:rPr lang="en-ZA" dirty="0" smtClean="0"/>
              <a:t> welfare services NGOs</a:t>
            </a:r>
            <a:endParaRPr lang="en-ZA" dirty="0"/>
          </a:p>
        </p:txBody>
      </p:sp>
    </p:spTree>
    <p:extLst>
      <p:ext uri="{BB962C8B-B14F-4D97-AF65-F5344CB8AC3E}">
        <p14:creationId xmlns:p14="http://schemas.microsoft.com/office/powerpoint/2010/main" val="35074750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Education pressures</a:t>
            </a:r>
            <a:endParaRPr lang="en-ZA" dirty="0"/>
          </a:p>
        </p:txBody>
      </p:sp>
      <p:sp>
        <p:nvSpPr>
          <p:cNvPr id="3" name="Content Placeholder 2"/>
          <p:cNvSpPr>
            <a:spLocks noGrp="1"/>
          </p:cNvSpPr>
          <p:nvPr>
            <p:ph idx="1"/>
          </p:nvPr>
        </p:nvSpPr>
        <p:spPr/>
        <p:txBody>
          <a:bodyPr/>
          <a:lstStyle/>
          <a:p>
            <a:r>
              <a:rPr lang="en-ZA" dirty="0" smtClean="0"/>
              <a:t>Reductions to budgets in Budget 2021 </a:t>
            </a:r>
            <a:r>
              <a:rPr lang="en-ZA" dirty="0" err="1" smtClean="0"/>
              <a:t>esp</a:t>
            </a:r>
            <a:r>
              <a:rPr lang="en-ZA" dirty="0"/>
              <a:t> </a:t>
            </a:r>
            <a:r>
              <a:rPr lang="en-ZA" dirty="0" smtClean="0"/>
              <a:t>PES puts pressure on provincial education departments including teacher numbers and class sizes</a:t>
            </a:r>
          </a:p>
          <a:p>
            <a:r>
              <a:rPr lang="en-ZA" dirty="0"/>
              <a:t>D</a:t>
            </a:r>
            <a:r>
              <a:rPr lang="en-ZA" dirty="0" smtClean="0"/>
              <a:t>ecisions around NSFAS and higher education student funding have potential major cost implications for this budget </a:t>
            </a:r>
          </a:p>
          <a:p>
            <a:r>
              <a:rPr lang="en-ZA" dirty="0" smtClean="0"/>
              <a:t>Shift of ECD function from Social Development to Education</a:t>
            </a:r>
            <a:endParaRPr lang="en-ZA" dirty="0"/>
          </a:p>
        </p:txBody>
      </p:sp>
    </p:spTree>
    <p:extLst>
      <p:ext uri="{BB962C8B-B14F-4D97-AF65-F5344CB8AC3E}">
        <p14:creationId xmlns:p14="http://schemas.microsoft.com/office/powerpoint/2010/main" val="23833172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Other large spending pressures</a:t>
            </a:r>
            <a:endParaRPr lang="en-ZA" dirty="0"/>
          </a:p>
        </p:txBody>
      </p:sp>
      <p:sp>
        <p:nvSpPr>
          <p:cNvPr id="3" name="Content Placeholder 2"/>
          <p:cNvSpPr>
            <a:spLocks noGrp="1"/>
          </p:cNvSpPr>
          <p:nvPr>
            <p:ph idx="1"/>
          </p:nvPr>
        </p:nvSpPr>
        <p:spPr/>
        <p:txBody>
          <a:bodyPr/>
          <a:lstStyle/>
          <a:p>
            <a:r>
              <a:rPr lang="en-ZA" dirty="0" smtClean="0"/>
              <a:t>Presidential jobs programme – 500,000 job opportunities (is it possible to expand further?)</a:t>
            </a:r>
          </a:p>
          <a:p>
            <a:r>
              <a:rPr lang="en-ZA" dirty="0" smtClean="0"/>
              <a:t>Wage agreement 2022 (some provision made for 22/23 year) and over MTEF</a:t>
            </a:r>
          </a:p>
          <a:p>
            <a:r>
              <a:rPr lang="en-ZA" dirty="0" smtClean="0"/>
              <a:t>Free basic services</a:t>
            </a:r>
          </a:p>
          <a:p>
            <a:r>
              <a:rPr lang="en-ZA" dirty="0" smtClean="0"/>
              <a:t>Eskom </a:t>
            </a:r>
          </a:p>
          <a:p>
            <a:r>
              <a:rPr lang="en-ZA" dirty="0" smtClean="0"/>
              <a:t>Effects of Budget 2021 reductions on multiple sector </a:t>
            </a:r>
            <a:r>
              <a:rPr lang="en-ZA" dirty="0" err="1" smtClean="0"/>
              <a:t>eg</a:t>
            </a:r>
            <a:r>
              <a:rPr lang="en-ZA" dirty="0" smtClean="0"/>
              <a:t> Police</a:t>
            </a:r>
            <a:endParaRPr lang="en-ZA" dirty="0"/>
          </a:p>
        </p:txBody>
      </p:sp>
    </p:spTree>
    <p:extLst>
      <p:ext uri="{BB962C8B-B14F-4D97-AF65-F5344CB8AC3E}">
        <p14:creationId xmlns:p14="http://schemas.microsoft.com/office/powerpoint/2010/main" val="471343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Presidential Employment programme</a:t>
            </a:r>
            <a:endParaRPr lang="en-ZA" dirty="0"/>
          </a:p>
        </p:txBody>
      </p:sp>
      <p:sp>
        <p:nvSpPr>
          <p:cNvPr id="3" name="Content Placeholder 2"/>
          <p:cNvSpPr>
            <a:spLocks noGrp="1"/>
          </p:cNvSpPr>
          <p:nvPr>
            <p:ph idx="1"/>
          </p:nvPr>
        </p:nvSpPr>
        <p:spPr/>
        <p:txBody>
          <a:bodyPr/>
          <a:lstStyle/>
          <a:p>
            <a:r>
              <a:rPr lang="en-ZA" dirty="0" smtClean="0"/>
              <a:t>Existing EPWP and CWP programmes – how can be strengthened or improved?</a:t>
            </a:r>
          </a:p>
          <a:p>
            <a:r>
              <a:rPr lang="en-ZA" dirty="0" smtClean="0"/>
              <a:t>PEP has opened several new steams e.g. 300,000 teacher assistants, social employment fund (IDC), pathway management</a:t>
            </a:r>
          </a:p>
          <a:p>
            <a:r>
              <a:rPr lang="en-ZA" dirty="0" smtClean="0"/>
              <a:t>Budget likely to support for at least two years</a:t>
            </a:r>
          </a:p>
          <a:p>
            <a:r>
              <a:rPr lang="en-ZA" dirty="0" smtClean="0"/>
              <a:t>How to strengthen active labour market programmes and make more coherent</a:t>
            </a:r>
            <a:endParaRPr lang="en-ZA" dirty="0"/>
          </a:p>
        </p:txBody>
      </p:sp>
    </p:spTree>
    <p:extLst>
      <p:ext uri="{BB962C8B-B14F-4D97-AF65-F5344CB8AC3E}">
        <p14:creationId xmlns:p14="http://schemas.microsoft.com/office/powerpoint/2010/main" val="1494785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0AA3-94CC-4104-8E99-090A9F487ED6}"/>
              </a:ext>
            </a:extLst>
          </p:cNvPr>
          <p:cNvSpPr>
            <a:spLocks noGrp="1"/>
          </p:cNvSpPr>
          <p:nvPr>
            <p:ph type="title"/>
          </p:nvPr>
        </p:nvSpPr>
        <p:spPr/>
        <p:txBody>
          <a:bodyPr/>
          <a:lstStyle/>
          <a:p>
            <a:r>
              <a:rPr lang="en-ZA" dirty="0"/>
              <a:t>2021/22 ADJUSTMENTS </a:t>
            </a:r>
            <a:r>
              <a:rPr lang="en-ZA" dirty="0" smtClean="0"/>
              <a:t>BUDGET (health)</a:t>
            </a:r>
            <a:endParaRPr lang="en-GB" dirty="0"/>
          </a:p>
        </p:txBody>
      </p:sp>
      <p:sp>
        <p:nvSpPr>
          <p:cNvPr id="3" name="Content Placeholder 2">
            <a:extLst>
              <a:ext uri="{FF2B5EF4-FFF2-40B4-BE49-F238E27FC236}">
                <a16:creationId xmlns:a16="http://schemas.microsoft.com/office/drawing/2014/main" id="{69C09064-84CB-4EEC-ACEF-188CA6A5A448}"/>
              </a:ext>
            </a:extLst>
          </p:cNvPr>
          <p:cNvSpPr>
            <a:spLocks noGrp="1"/>
          </p:cNvSpPr>
          <p:nvPr>
            <p:ph idx="1"/>
          </p:nvPr>
        </p:nvSpPr>
        <p:spPr>
          <a:xfrm>
            <a:off x="319414" y="1543916"/>
            <a:ext cx="8536487" cy="4821665"/>
          </a:xfrm>
        </p:spPr>
        <p:txBody>
          <a:bodyPr>
            <a:normAutofit/>
          </a:bodyPr>
          <a:lstStyle/>
          <a:p>
            <a:r>
              <a:rPr lang="en-ZA" sz="2000" dirty="0"/>
              <a:t>Estimated total of R5.7 billion additional to provincial health, including:</a:t>
            </a:r>
          </a:p>
          <a:p>
            <a:pPr lvl="1"/>
            <a:r>
              <a:rPr lang="en-ZA" sz="1600" dirty="0"/>
              <a:t>R14.7 billion to PES for wage agreement, health share </a:t>
            </a:r>
            <a:r>
              <a:rPr lang="en-ZA" sz="1600" u="sng" dirty="0"/>
              <a:t>estimated</a:t>
            </a:r>
            <a:r>
              <a:rPr lang="en-ZA" sz="1600" dirty="0"/>
              <a:t> around R5.2 billion</a:t>
            </a:r>
          </a:p>
          <a:p>
            <a:pPr lvl="1"/>
            <a:endParaRPr lang="en-ZA" sz="1600" dirty="0"/>
          </a:p>
          <a:p>
            <a:pPr lvl="1"/>
            <a:endParaRPr lang="en-ZA" sz="1600" dirty="0"/>
          </a:p>
          <a:p>
            <a:pPr lvl="1"/>
            <a:endParaRPr lang="en-ZA" sz="1600" dirty="0"/>
          </a:p>
          <a:p>
            <a:pPr lvl="1"/>
            <a:endParaRPr lang="en-ZA" sz="1600" dirty="0"/>
          </a:p>
          <a:p>
            <a:pPr lvl="1"/>
            <a:endParaRPr lang="en-ZA" sz="1600" dirty="0"/>
          </a:p>
          <a:p>
            <a:pPr lvl="1"/>
            <a:endParaRPr lang="en-ZA" sz="1600" dirty="0"/>
          </a:p>
          <a:p>
            <a:pPr lvl="1"/>
            <a:endParaRPr lang="en-ZA" sz="1600" dirty="0"/>
          </a:p>
          <a:p>
            <a:pPr lvl="1"/>
            <a:endParaRPr lang="en-ZA" sz="1600" dirty="0"/>
          </a:p>
          <a:p>
            <a:pPr lvl="1"/>
            <a:endParaRPr lang="en-ZA" sz="1600" dirty="0"/>
          </a:p>
          <a:p>
            <a:pPr lvl="1"/>
            <a:r>
              <a:rPr lang="en-ZA" sz="1600" dirty="0"/>
              <a:t>R243.2 million converted from NHI Indirect grant to HRTG for statutory posts</a:t>
            </a:r>
          </a:p>
          <a:p>
            <a:pPr lvl="2"/>
            <a:r>
              <a:rPr lang="en-ZA" sz="1400" dirty="0"/>
              <a:t>R143.2 million already approved through Gazette by MoF in August (from personal services component)</a:t>
            </a:r>
          </a:p>
          <a:p>
            <a:pPr lvl="2"/>
            <a:r>
              <a:rPr lang="en-ZA" sz="1400" dirty="0"/>
              <a:t>R100 million in adjustments budget (from </a:t>
            </a:r>
            <a:r>
              <a:rPr lang="en-ZA" sz="1400" dirty="0" err="1"/>
              <a:t>revite</a:t>
            </a:r>
            <a:r>
              <a:rPr lang="en-ZA" sz="1400" dirty="0"/>
              <a:t> component)</a:t>
            </a:r>
          </a:p>
          <a:p>
            <a:pPr lvl="1"/>
            <a:r>
              <a:rPr lang="en-ZA" sz="1600" dirty="0"/>
              <a:t>R167.4 million for mental health and oncology services converted from NHI Indirect to respective components in the HIV, TB, Malaria and Community Outreach Grant</a:t>
            </a:r>
          </a:p>
          <a:p>
            <a:pPr lvl="1"/>
            <a:endParaRPr lang="en-ZA" sz="1600" dirty="0"/>
          </a:p>
        </p:txBody>
      </p:sp>
      <p:pic>
        <p:nvPicPr>
          <p:cNvPr id="7" name="Picture 6">
            <a:extLst>
              <a:ext uri="{FF2B5EF4-FFF2-40B4-BE49-F238E27FC236}">
                <a16:creationId xmlns:a16="http://schemas.microsoft.com/office/drawing/2014/main" id="{90E05234-86AF-4AAA-8F5C-2CEC00D6F08E}"/>
              </a:ext>
            </a:extLst>
          </p:cNvPr>
          <p:cNvPicPr>
            <a:picLocks noChangeAspect="1"/>
          </p:cNvPicPr>
          <p:nvPr/>
        </p:nvPicPr>
        <p:blipFill>
          <a:blip r:embed="rId2"/>
          <a:stretch>
            <a:fillRect/>
          </a:stretch>
        </p:blipFill>
        <p:spPr>
          <a:xfrm>
            <a:off x="1014217" y="2201829"/>
            <a:ext cx="2562225" cy="2305050"/>
          </a:xfrm>
          <a:prstGeom prst="rect">
            <a:avLst/>
          </a:prstGeom>
        </p:spPr>
      </p:pic>
    </p:spTree>
    <p:extLst>
      <p:ext uri="{BB962C8B-B14F-4D97-AF65-F5344CB8AC3E}">
        <p14:creationId xmlns:p14="http://schemas.microsoft.com/office/powerpoint/2010/main" val="9307885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E0AA3-94CC-4104-8E99-090A9F487ED6}"/>
              </a:ext>
            </a:extLst>
          </p:cNvPr>
          <p:cNvSpPr>
            <a:spLocks noGrp="1"/>
          </p:cNvSpPr>
          <p:nvPr>
            <p:ph type="title"/>
          </p:nvPr>
        </p:nvSpPr>
        <p:spPr/>
        <p:txBody>
          <a:bodyPr/>
          <a:lstStyle/>
          <a:p>
            <a:r>
              <a:rPr lang="en-ZA" dirty="0"/>
              <a:t>CHANGES TO </a:t>
            </a:r>
            <a:r>
              <a:rPr lang="en-ZA" dirty="0" smtClean="0"/>
              <a:t>CONDITIONAL </a:t>
            </a:r>
            <a:r>
              <a:rPr lang="en-ZA" dirty="0"/>
              <a:t>GRANTS </a:t>
            </a:r>
            <a:br>
              <a:rPr lang="en-ZA" dirty="0"/>
            </a:br>
            <a:r>
              <a:rPr lang="en-ZA" dirty="0"/>
              <a:t>– 2022 </a:t>
            </a:r>
            <a:r>
              <a:rPr lang="en-ZA" dirty="0" smtClean="0"/>
              <a:t>MTEF (Health)</a:t>
            </a:r>
            <a:endParaRPr lang="en-GB" dirty="0"/>
          </a:p>
        </p:txBody>
      </p:sp>
      <p:sp>
        <p:nvSpPr>
          <p:cNvPr id="3" name="Content Placeholder 2">
            <a:extLst>
              <a:ext uri="{FF2B5EF4-FFF2-40B4-BE49-F238E27FC236}">
                <a16:creationId xmlns:a16="http://schemas.microsoft.com/office/drawing/2014/main" id="{69C09064-84CB-4EEC-ACEF-188CA6A5A448}"/>
              </a:ext>
            </a:extLst>
          </p:cNvPr>
          <p:cNvSpPr>
            <a:spLocks noGrp="1"/>
          </p:cNvSpPr>
          <p:nvPr>
            <p:ph idx="1"/>
          </p:nvPr>
        </p:nvSpPr>
        <p:spPr/>
        <p:txBody>
          <a:bodyPr>
            <a:normAutofit/>
          </a:bodyPr>
          <a:lstStyle/>
          <a:p>
            <a:r>
              <a:rPr lang="en-ZA" dirty="0"/>
              <a:t>Several proposals pertaining to conditional grants submitted by NDOH in August MTEF submission</a:t>
            </a:r>
          </a:p>
          <a:p>
            <a:r>
              <a:rPr lang="en-ZA" dirty="0"/>
              <a:t>After discussions at budget bilateral, function group meeting etc., proposals were approved, with some modifications:</a:t>
            </a:r>
          </a:p>
          <a:p>
            <a:pPr marL="800100" lvl="1" indent="-457200" fontAlgn="ctr">
              <a:buFont typeface="+mj-lt"/>
              <a:buAutoNum type="arabicPeriod"/>
            </a:pPr>
            <a:r>
              <a:rPr lang="en-US" sz="1700" dirty="0"/>
              <a:t>The </a:t>
            </a:r>
            <a:r>
              <a:rPr lang="en-US" sz="1700" i="1" dirty="0"/>
              <a:t>HIV, TB, Malaria and Community Outreach Services Grant </a:t>
            </a:r>
            <a:r>
              <a:rPr lang="en-US" sz="1700" dirty="0"/>
              <a:t>will be renamed the </a:t>
            </a:r>
            <a:r>
              <a:rPr lang="en-US" sz="1700" i="1" dirty="0"/>
              <a:t>District Health </a:t>
            </a:r>
            <a:r>
              <a:rPr lang="en-US" sz="1700" i="1" dirty="0" err="1"/>
              <a:t>Programmes</a:t>
            </a:r>
            <a:r>
              <a:rPr lang="en-US" sz="1700" i="1" dirty="0"/>
              <a:t> Grant</a:t>
            </a:r>
            <a:r>
              <a:rPr lang="en-US" sz="1700" dirty="0"/>
              <a:t> and have the following two components:</a:t>
            </a:r>
            <a:endParaRPr lang="en-GB" sz="2100" dirty="0"/>
          </a:p>
          <a:p>
            <a:pPr lvl="2" fontAlgn="ctr">
              <a:buFont typeface="Wingdings" panose="05000000000000000000" pitchFamily="2" charset="2"/>
              <a:buChar char="Ø"/>
            </a:pPr>
            <a:r>
              <a:rPr lang="en-US" sz="1300" dirty="0"/>
              <a:t>The Comprehensive HIV/AIDS Component, to be created by merging the following components: </a:t>
            </a:r>
            <a:endParaRPr lang="en-GB" sz="1300" dirty="0"/>
          </a:p>
          <a:p>
            <a:pPr lvl="3" fontAlgn="ctr"/>
            <a:r>
              <a:rPr lang="en-US" sz="1450" dirty="0"/>
              <a:t>HIV/AIDS</a:t>
            </a:r>
            <a:endParaRPr lang="en-GB" sz="1450" dirty="0"/>
          </a:p>
          <a:p>
            <a:pPr lvl="3" fontAlgn="ctr"/>
            <a:r>
              <a:rPr lang="en-US" sz="1450" dirty="0"/>
              <a:t>TB</a:t>
            </a:r>
            <a:endParaRPr lang="en-GB" sz="1450" dirty="0"/>
          </a:p>
          <a:p>
            <a:pPr lvl="2">
              <a:buFont typeface="Wingdings" panose="05000000000000000000" pitchFamily="2" charset="2"/>
              <a:buChar char="Ø"/>
            </a:pPr>
            <a:r>
              <a:rPr lang="en-US" sz="1300" dirty="0"/>
              <a:t>The District Health Component, to be created by merging the following components:</a:t>
            </a:r>
            <a:endParaRPr lang="en-GB" sz="1300" dirty="0"/>
          </a:p>
          <a:p>
            <a:pPr lvl="3"/>
            <a:r>
              <a:rPr lang="en-US" sz="1450" dirty="0"/>
              <a:t>Community Outreach Services</a:t>
            </a:r>
            <a:endParaRPr lang="en-GB" sz="1450" dirty="0"/>
          </a:p>
          <a:p>
            <a:pPr lvl="3"/>
            <a:r>
              <a:rPr lang="en-US" sz="1450" dirty="0"/>
              <a:t>Malaria Elimination</a:t>
            </a:r>
            <a:endParaRPr lang="en-GB" sz="1450" dirty="0"/>
          </a:p>
          <a:p>
            <a:pPr lvl="3"/>
            <a:r>
              <a:rPr lang="en-US" sz="1450" dirty="0"/>
              <a:t>Human Papillomavirus Vaccine</a:t>
            </a:r>
            <a:endParaRPr lang="en-GB" sz="1450" dirty="0"/>
          </a:p>
          <a:p>
            <a:pPr lvl="3"/>
            <a:r>
              <a:rPr lang="en-US" sz="1450" dirty="0"/>
              <a:t>COVID-19</a:t>
            </a:r>
            <a:r>
              <a:rPr lang="en-GB" sz="1450" dirty="0"/>
              <a:t>2</a:t>
            </a:r>
          </a:p>
          <a:p>
            <a:pPr marL="800100" lvl="1" indent="-457200" fontAlgn="ctr">
              <a:buFont typeface="+mj-lt"/>
              <a:buAutoNum type="arabicPeriod"/>
            </a:pPr>
            <a:r>
              <a:rPr lang="en-US" sz="1700" i="1" dirty="0"/>
              <a:t>Mental Health Services </a:t>
            </a:r>
            <a:r>
              <a:rPr lang="en-US" sz="1700" dirty="0"/>
              <a:t>and </a:t>
            </a:r>
            <a:r>
              <a:rPr lang="en-US" sz="1700" i="1" dirty="0"/>
              <a:t>Oncology Services </a:t>
            </a:r>
            <a:r>
              <a:rPr lang="en-US" sz="1700" dirty="0"/>
              <a:t>components of the HIV, TB, Malaria and Community Outreach Grant will be moved to the direct NHI Grant. The NHIG will not have separate grant components for the programmatic areas funded therein. </a:t>
            </a:r>
            <a:endParaRPr lang="en-GB" sz="1700" dirty="0"/>
          </a:p>
          <a:p>
            <a:pPr marL="0" indent="0">
              <a:buNone/>
            </a:pPr>
            <a:endParaRPr lang="en-ZA" dirty="0"/>
          </a:p>
        </p:txBody>
      </p:sp>
    </p:spTree>
    <p:extLst>
      <p:ext uri="{BB962C8B-B14F-4D97-AF65-F5344CB8AC3E}">
        <p14:creationId xmlns:p14="http://schemas.microsoft.com/office/powerpoint/2010/main" val="3415748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76990-CB99-4472-AE13-0CA5905DBEDD}"/>
              </a:ext>
            </a:extLst>
          </p:cNvPr>
          <p:cNvSpPr>
            <a:spLocks noGrp="1"/>
          </p:cNvSpPr>
          <p:nvPr>
            <p:ph type="title"/>
          </p:nvPr>
        </p:nvSpPr>
        <p:spPr/>
        <p:txBody>
          <a:bodyPr/>
          <a:lstStyle/>
          <a:p>
            <a:r>
              <a:rPr lang="en-ZA" dirty="0"/>
              <a:t>CHANGES TO CONDITIONAL GRANTS</a:t>
            </a:r>
            <a:br>
              <a:rPr lang="en-ZA" dirty="0"/>
            </a:br>
            <a:r>
              <a:rPr lang="en-ZA" dirty="0"/>
              <a:t>– 2022 </a:t>
            </a:r>
            <a:r>
              <a:rPr lang="en-ZA" dirty="0" smtClean="0"/>
              <a:t>MTEF (Health)</a:t>
            </a:r>
            <a:endParaRPr lang="en-GB" dirty="0"/>
          </a:p>
        </p:txBody>
      </p:sp>
      <p:sp>
        <p:nvSpPr>
          <p:cNvPr id="3" name="Content Placeholder 2">
            <a:extLst>
              <a:ext uri="{FF2B5EF4-FFF2-40B4-BE49-F238E27FC236}">
                <a16:creationId xmlns:a16="http://schemas.microsoft.com/office/drawing/2014/main" id="{63F878D0-09A6-4B10-8313-966D7BEA35D1}"/>
              </a:ext>
            </a:extLst>
          </p:cNvPr>
          <p:cNvSpPr>
            <a:spLocks noGrp="1"/>
          </p:cNvSpPr>
          <p:nvPr>
            <p:ph idx="1"/>
          </p:nvPr>
        </p:nvSpPr>
        <p:spPr/>
        <p:txBody>
          <a:bodyPr/>
          <a:lstStyle/>
          <a:p>
            <a:pPr marL="800100" lvl="1" indent="-457200" fontAlgn="ctr">
              <a:buFont typeface="+mj-lt"/>
              <a:buAutoNum type="arabicPeriod" startAt="3"/>
            </a:pPr>
            <a:r>
              <a:rPr lang="en-US" dirty="0"/>
              <a:t>The remaining mental health and oncology allocations within the </a:t>
            </a:r>
            <a:r>
              <a:rPr lang="en-US" i="1" dirty="0"/>
              <a:t>NHI Indirect Grant (NHIIG)</a:t>
            </a:r>
            <a:r>
              <a:rPr lang="en-US" dirty="0"/>
              <a:t> will be converted to the direct National Health Insurance Grant – </a:t>
            </a:r>
            <a:r>
              <a:rPr lang="en-US" b="1" dirty="0"/>
              <a:t>R198.8</a:t>
            </a:r>
            <a:r>
              <a:rPr lang="en-US" dirty="0"/>
              <a:t> million per year</a:t>
            </a:r>
          </a:p>
          <a:p>
            <a:pPr marL="800100" lvl="1" indent="-457200" fontAlgn="ctr">
              <a:buFont typeface="+mj-lt"/>
              <a:buAutoNum type="arabicPeriod" startAt="3"/>
            </a:pPr>
            <a:r>
              <a:rPr lang="en-US" dirty="0"/>
              <a:t>R243.223 million per annum over the MTEF will be reprioritized towards the HRTG for interns and </a:t>
            </a:r>
            <a:r>
              <a:rPr lang="en-US" dirty="0" err="1"/>
              <a:t>commserves</a:t>
            </a:r>
            <a:r>
              <a:rPr lang="en-US" dirty="0"/>
              <a:t>. This includes:</a:t>
            </a:r>
            <a:endParaRPr lang="en-GB" dirty="0"/>
          </a:p>
          <a:p>
            <a:pPr lvl="3"/>
            <a:r>
              <a:rPr lang="en-US" dirty="0"/>
              <a:t>R115 million per annum from the Health Facility </a:t>
            </a:r>
            <a:r>
              <a:rPr lang="en-US" dirty="0" err="1"/>
              <a:t>Revitalisation</a:t>
            </a:r>
            <a:r>
              <a:rPr lang="en-US" dirty="0"/>
              <a:t> Grant</a:t>
            </a:r>
            <a:endParaRPr lang="en-GB" sz="1550" dirty="0"/>
          </a:p>
          <a:p>
            <a:pPr lvl="3"/>
            <a:r>
              <a:rPr lang="en-US" dirty="0"/>
              <a:t>R90 million per annum from the Non-personal services component of the NHIIG</a:t>
            </a:r>
            <a:endParaRPr lang="en-GB" sz="1550" dirty="0"/>
          </a:p>
          <a:p>
            <a:pPr lvl="3"/>
            <a:r>
              <a:rPr lang="en-US" dirty="0"/>
              <a:t>R43.2 million per annum from the personal services component of the NHIIG (R23.223 million from mental health services and R20 million from GP capitation contracting)</a:t>
            </a:r>
            <a:endParaRPr lang="en-GB" sz="1550" dirty="0"/>
          </a:p>
          <a:p>
            <a:pPr lvl="1" fontAlgn="ctr"/>
            <a:endParaRPr lang="en-ZA" dirty="0"/>
          </a:p>
          <a:p>
            <a:pPr lvl="1" fontAlgn="ctr"/>
            <a:r>
              <a:rPr lang="en-ZA" dirty="0"/>
              <a:t>All the above to be finalised in Cabinet approvals of the budget and will be communicated in allocation letter</a:t>
            </a:r>
            <a:endParaRPr lang="en-GB" dirty="0"/>
          </a:p>
          <a:p>
            <a:pPr marL="800100" lvl="1" indent="-457200" fontAlgn="ctr">
              <a:buFont typeface="+mj-lt"/>
              <a:buAutoNum type="arabicPeriod" startAt="3"/>
            </a:pPr>
            <a:endParaRPr lang="en-GB" dirty="0"/>
          </a:p>
        </p:txBody>
      </p:sp>
    </p:spTree>
    <p:extLst>
      <p:ext uri="{BB962C8B-B14F-4D97-AF65-F5344CB8AC3E}">
        <p14:creationId xmlns:p14="http://schemas.microsoft.com/office/powerpoint/2010/main" val="38811861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2011-0D27-4C1B-8626-778EAFE227B5}"/>
              </a:ext>
            </a:extLst>
          </p:cNvPr>
          <p:cNvSpPr>
            <a:spLocks noGrp="1"/>
          </p:cNvSpPr>
          <p:nvPr>
            <p:ph type="title"/>
          </p:nvPr>
        </p:nvSpPr>
        <p:spPr/>
        <p:txBody>
          <a:bodyPr>
            <a:normAutofit/>
          </a:bodyPr>
          <a:lstStyle/>
          <a:p>
            <a:r>
              <a:rPr lang="en-ZA" sz="2800" dirty="0"/>
              <a:t>HEALTH FUNCTION </a:t>
            </a:r>
            <a:r>
              <a:rPr lang="en-ZA" sz="2800" dirty="0" smtClean="0"/>
              <a:t>DISCUSSIONS</a:t>
            </a:r>
            <a:endParaRPr lang="en-GB" sz="2800" dirty="0"/>
          </a:p>
        </p:txBody>
      </p:sp>
      <p:sp>
        <p:nvSpPr>
          <p:cNvPr id="3" name="Content Placeholder 2">
            <a:extLst>
              <a:ext uri="{FF2B5EF4-FFF2-40B4-BE49-F238E27FC236}">
                <a16:creationId xmlns:a16="http://schemas.microsoft.com/office/drawing/2014/main" id="{1F686D70-2C96-4DC3-9FEA-07F104C4D4E1}"/>
              </a:ext>
            </a:extLst>
          </p:cNvPr>
          <p:cNvSpPr>
            <a:spLocks noGrp="1"/>
          </p:cNvSpPr>
          <p:nvPr>
            <p:ph idx="1"/>
          </p:nvPr>
        </p:nvSpPr>
        <p:spPr/>
        <p:txBody>
          <a:bodyPr/>
          <a:lstStyle/>
          <a:p>
            <a:r>
              <a:rPr lang="en-ZA" dirty="0"/>
              <a:t>No further spending reductions proposed at this point</a:t>
            </a:r>
          </a:p>
          <a:p>
            <a:r>
              <a:rPr lang="en-ZA" dirty="0"/>
              <a:t>Health function group made recommendations for additional funding in the following areas:</a:t>
            </a:r>
          </a:p>
          <a:p>
            <a:pPr lvl="1"/>
            <a:r>
              <a:rPr lang="en-ZA" dirty="0"/>
              <a:t>COVID-19 response – future waves </a:t>
            </a:r>
          </a:p>
          <a:p>
            <a:pPr lvl="1"/>
            <a:r>
              <a:rPr lang="en-ZA" dirty="0"/>
              <a:t>COVID-19 vaccine rollout (augmenting both national and provincial allocations, to provide for possible boosters, new age groups etc.) </a:t>
            </a:r>
          </a:p>
          <a:p>
            <a:pPr lvl="1"/>
            <a:r>
              <a:rPr lang="en-ZA" dirty="0"/>
              <a:t>Interns and </a:t>
            </a:r>
            <a:r>
              <a:rPr lang="en-ZA" dirty="0" err="1"/>
              <a:t>CommServes</a:t>
            </a:r>
            <a:r>
              <a:rPr lang="en-ZA" dirty="0"/>
              <a:t> </a:t>
            </a:r>
          </a:p>
          <a:p>
            <a:pPr lvl="1"/>
            <a:r>
              <a:rPr lang="en-ZA" dirty="0"/>
              <a:t>Goods and services</a:t>
            </a:r>
          </a:p>
          <a:p>
            <a:r>
              <a:rPr lang="en-ZA" dirty="0"/>
              <a:t>However, decision on these still pending. Fiscal framework currently does not allow for all recommendations from all function groups. </a:t>
            </a:r>
          </a:p>
          <a:p>
            <a:r>
              <a:rPr lang="en-ZA" dirty="0" err="1"/>
              <a:t>MinComBud</a:t>
            </a:r>
            <a:r>
              <a:rPr lang="en-ZA" dirty="0"/>
              <a:t> will re-convene after MTBPS to decide. </a:t>
            </a:r>
          </a:p>
          <a:p>
            <a:endParaRPr lang="en-ZA" dirty="0"/>
          </a:p>
          <a:p>
            <a:endParaRPr lang="en-GB" dirty="0"/>
          </a:p>
        </p:txBody>
      </p:sp>
    </p:spTree>
    <p:extLst>
      <p:ext uri="{BB962C8B-B14F-4D97-AF65-F5344CB8AC3E}">
        <p14:creationId xmlns:p14="http://schemas.microsoft.com/office/powerpoint/2010/main" val="2918531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620038"/>
            <a:ext cx="8536487" cy="475517"/>
          </a:xfrm>
        </p:spPr>
        <p:txBody>
          <a:bodyPr>
            <a:normAutofit/>
          </a:bodyPr>
          <a:lstStyle/>
          <a:p>
            <a:r>
              <a:rPr lang="en-ZA" sz="2800" dirty="0"/>
              <a:t>Global economic recovery still impacted by covid-19</a:t>
            </a:r>
            <a:endParaRPr lang="en-US" sz="2800" dirty="0"/>
          </a:p>
        </p:txBody>
      </p:sp>
      <p:sp>
        <p:nvSpPr>
          <p:cNvPr id="3" name="Content Placeholder 2"/>
          <p:cNvSpPr>
            <a:spLocks noGrp="1"/>
          </p:cNvSpPr>
          <p:nvPr>
            <p:ph idx="4294967295"/>
          </p:nvPr>
        </p:nvSpPr>
        <p:spPr>
          <a:xfrm>
            <a:off x="149409" y="5231378"/>
            <a:ext cx="8862646" cy="1503531"/>
          </a:xfrm>
        </p:spPr>
        <p:txBody>
          <a:bodyPr>
            <a:noAutofit/>
          </a:bodyPr>
          <a:lstStyle/>
          <a:p>
            <a:pPr>
              <a:lnSpc>
                <a:spcPct val="110000"/>
              </a:lnSpc>
              <a:spcBef>
                <a:spcPts val="600"/>
              </a:spcBef>
            </a:pPr>
            <a:r>
              <a:rPr lang="en-GB" sz="1600" dirty="0"/>
              <a:t>The COVID-19 pandemic continues to take a toll on global growth. In developing economies, scarring – defined as medium-term economic performance below pre-pandemic projections – is expected to be pervasive.</a:t>
            </a:r>
          </a:p>
          <a:p>
            <a:pPr>
              <a:lnSpc>
                <a:spcPct val="110000"/>
              </a:lnSpc>
              <a:spcBef>
                <a:spcPts val="600"/>
              </a:spcBef>
            </a:pPr>
            <a:r>
              <a:rPr lang="en-GB" sz="1600" dirty="0"/>
              <a:t>Positive global growth outlook is predicated on several factors, including global vaccine access, sustained monetary and fiscal policy support, and stabilising inflation.</a:t>
            </a:r>
            <a:endParaRPr lang="en-US" sz="1600" dirty="0"/>
          </a:p>
        </p:txBody>
      </p:sp>
      <p:pic>
        <p:nvPicPr>
          <p:cNvPr id="4" name="Picture 3"/>
          <p:cNvPicPr>
            <a:picLocks noChangeAspect="1"/>
          </p:cNvPicPr>
          <p:nvPr/>
        </p:nvPicPr>
        <p:blipFill rotWithShape="1">
          <a:blip r:embed="rId3"/>
          <a:srcRect t="1233" r="2156" b="1295"/>
          <a:stretch/>
        </p:blipFill>
        <p:spPr>
          <a:xfrm>
            <a:off x="263710" y="1397979"/>
            <a:ext cx="6715165" cy="3756218"/>
          </a:xfrm>
          <a:prstGeom prst="rect">
            <a:avLst/>
          </a:prstGeom>
        </p:spPr>
      </p:pic>
    </p:spTree>
    <p:extLst>
      <p:ext uri="{BB962C8B-B14F-4D97-AF65-F5344CB8AC3E}">
        <p14:creationId xmlns:p14="http://schemas.microsoft.com/office/powerpoint/2010/main" val="33944784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9" y="232914"/>
            <a:ext cx="8536487" cy="914399"/>
          </a:xfrm>
        </p:spPr>
        <p:txBody>
          <a:bodyPr/>
          <a:lstStyle/>
          <a:p>
            <a:r>
              <a:rPr lang="en-ZA" dirty="0" smtClean="0"/>
              <a:t>Conclusion </a:t>
            </a:r>
            <a:endParaRPr lang="en-ZA" dirty="0"/>
          </a:p>
        </p:txBody>
      </p:sp>
      <p:sp>
        <p:nvSpPr>
          <p:cNvPr id="3" name="Content Placeholder 2"/>
          <p:cNvSpPr>
            <a:spLocks noGrp="1"/>
          </p:cNvSpPr>
          <p:nvPr>
            <p:ph idx="1"/>
          </p:nvPr>
        </p:nvSpPr>
        <p:spPr>
          <a:xfrm>
            <a:off x="288099" y="957532"/>
            <a:ext cx="8536487" cy="5689758"/>
          </a:xfrm>
        </p:spPr>
        <p:txBody>
          <a:bodyPr/>
          <a:lstStyle/>
          <a:p>
            <a:r>
              <a:rPr lang="en-US" dirty="0"/>
              <a:t>Government, through Operation </a:t>
            </a:r>
            <a:r>
              <a:rPr lang="en-US" dirty="0" err="1"/>
              <a:t>Vulindlela</a:t>
            </a:r>
            <a:r>
              <a:rPr lang="en-US" dirty="0"/>
              <a:t>, has made progress on several key reforms outlined in its October 2020 economic recovery plan.</a:t>
            </a:r>
          </a:p>
          <a:p>
            <a:r>
              <a:rPr lang="en-US" dirty="0"/>
              <a:t>Over the period ahead, government will continue to narrow the budget deficit to </a:t>
            </a:r>
            <a:r>
              <a:rPr lang="en-US" dirty="0" err="1"/>
              <a:t>stabilise</a:t>
            </a:r>
            <a:r>
              <a:rPr lang="en-US" dirty="0"/>
              <a:t> the debt-to-GDP ratio. </a:t>
            </a:r>
          </a:p>
          <a:p>
            <a:r>
              <a:rPr lang="en-US" dirty="0"/>
              <a:t>This consolidation will be supported by structural reforms that unlock private-sector investment and job creation. </a:t>
            </a:r>
          </a:p>
          <a:p>
            <a:r>
              <a:rPr lang="en-US" dirty="0"/>
              <a:t>The revenue windfall will partially support increased allocations for urgent social and economic priorities, increasing non-interest expenditure. Government will maintain such allocations should revenue performance improve over the medium term.</a:t>
            </a:r>
          </a:p>
          <a:p>
            <a:r>
              <a:rPr lang="en-US" dirty="0"/>
              <a:t>The fiscal outlook is highly uncertain</a:t>
            </a:r>
            <a:r>
              <a:rPr lang="en-US" dirty="0" smtClean="0"/>
              <a:t>.</a:t>
            </a:r>
            <a:endParaRPr lang="en-ZA" dirty="0" smtClean="0"/>
          </a:p>
          <a:p>
            <a:r>
              <a:rPr lang="en-ZA" dirty="0" smtClean="0"/>
              <a:t>Decisions around unallocated funds under discussion in </a:t>
            </a:r>
            <a:r>
              <a:rPr lang="en-ZA" dirty="0" err="1" smtClean="0"/>
              <a:t>MinCombud</a:t>
            </a:r>
            <a:endParaRPr lang="en-ZA" dirty="0" smtClean="0"/>
          </a:p>
          <a:p>
            <a:r>
              <a:rPr lang="en-ZA" dirty="0" smtClean="0"/>
              <a:t>Many difficult dilemmas and decisions to be taken – trade-offs not straight forward</a:t>
            </a:r>
          </a:p>
          <a:p>
            <a:r>
              <a:rPr lang="en-ZA" dirty="0" smtClean="0"/>
              <a:t>Civil society views important  and appreciate engagement</a:t>
            </a:r>
          </a:p>
          <a:p>
            <a:endParaRPr lang="en-ZA" dirty="0"/>
          </a:p>
        </p:txBody>
      </p:sp>
    </p:spTree>
    <p:extLst>
      <p:ext uri="{BB962C8B-B14F-4D97-AF65-F5344CB8AC3E}">
        <p14:creationId xmlns:p14="http://schemas.microsoft.com/office/powerpoint/2010/main" val="428673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t>Domestic economic outlook</a:t>
            </a:r>
            <a:endParaRPr lang="en-US"/>
          </a:p>
        </p:txBody>
      </p:sp>
      <p:sp>
        <p:nvSpPr>
          <p:cNvPr id="3" name="Content Placeholder 2"/>
          <p:cNvSpPr>
            <a:spLocks noGrp="1"/>
          </p:cNvSpPr>
          <p:nvPr>
            <p:ph idx="4294967295"/>
          </p:nvPr>
        </p:nvSpPr>
        <p:spPr>
          <a:xfrm>
            <a:off x="175785" y="3935657"/>
            <a:ext cx="8801100" cy="2784320"/>
          </a:xfrm>
        </p:spPr>
        <p:txBody>
          <a:bodyPr vert="horz" lIns="91440" tIns="45720" rIns="91440" bIns="45720" rtlCol="0" anchor="t">
            <a:normAutofit fontScale="62500" lnSpcReduction="20000"/>
          </a:bodyPr>
          <a:lstStyle/>
          <a:p>
            <a:pPr marL="227965" indent="-227965" algn="just">
              <a:lnSpc>
                <a:spcPct val="110000"/>
              </a:lnSpc>
              <a:spcBef>
                <a:spcPts val="600"/>
              </a:spcBef>
            </a:pPr>
            <a:r>
              <a:rPr lang="en-GB" sz="2750"/>
              <a:t>The South African economy grew faster than expected in the first half of 2021, but this momentum is expected to wane following public violence in July, port and rail disruptions, and the third wave of COVID-19 infections.</a:t>
            </a:r>
            <a:endParaRPr lang="en-US" sz="2750"/>
          </a:p>
          <a:p>
            <a:pPr marL="227965" indent="-227965" algn="just">
              <a:lnSpc>
                <a:spcPct val="110000"/>
              </a:lnSpc>
              <a:spcBef>
                <a:spcPts val="600"/>
              </a:spcBef>
            </a:pPr>
            <a:r>
              <a:rPr lang="en-GB" sz="2750"/>
              <a:t>Real GDP is forecast to grow by 5.1 per cent in 2021. Output is expected to return to pre-pandemic levels in 2022, a year earlier than estimated in February. This is largely the result of global demand, higher commodity prices and the easing of COVID-19 lockdown restrictions.</a:t>
            </a:r>
            <a:endParaRPr lang="en-GB" sz="2750">
              <a:cs typeface="Calibri"/>
            </a:endParaRPr>
          </a:p>
          <a:p>
            <a:pPr marL="227965" indent="-227965" algn="just">
              <a:lnSpc>
                <a:spcPct val="110000"/>
              </a:lnSpc>
              <a:spcBef>
                <a:spcPts val="600"/>
              </a:spcBef>
            </a:pPr>
            <a:r>
              <a:rPr lang="en-GB" sz="2750"/>
              <a:t>Household consumption has improved but has not fully recovered from the pandemic. Inflation is contained within the target band, despite upward pressure from food and energy prices. Gross fixed-capital investment remains well below pre-pandemic levels. The labour market is weak, with unemployment at 34.4 per cent.</a:t>
            </a:r>
            <a:endParaRPr lang="en-GB" sz="2750">
              <a:cs typeface="Calibri"/>
            </a:endParaRPr>
          </a:p>
        </p:txBody>
      </p:sp>
      <p:pic>
        <p:nvPicPr>
          <p:cNvPr id="4" name="Picture 3"/>
          <p:cNvPicPr>
            <a:picLocks noChangeAspect="1"/>
          </p:cNvPicPr>
          <p:nvPr/>
        </p:nvPicPr>
        <p:blipFill>
          <a:blip r:embed="rId3"/>
          <a:stretch>
            <a:fillRect/>
          </a:stretch>
        </p:blipFill>
        <p:spPr>
          <a:xfrm>
            <a:off x="175785" y="1422590"/>
            <a:ext cx="8065538" cy="2513067"/>
          </a:xfrm>
          <a:prstGeom prst="rect">
            <a:avLst/>
          </a:prstGeom>
        </p:spPr>
      </p:pic>
    </p:spTree>
    <p:extLst>
      <p:ext uri="{BB962C8B-B14F-4D97-AF65-F5344CB8AC3E}">
        <p14:creationId xmlns:p14="http://schemas.microsoft.com/office/powerpoint/2010/main" val="2695270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Fiscal strategy</a:t>
            </a:r>
            <a:endParaRPr lang="en-US"/>
          </a:p>
        </p:txBody>
      </p:sp>
      <p:sp>
        <p:nvSpPr>
          <p:cNvPr id="3" name="Content Placeholder 2"/>
          <p:cNvSpPr>
            <a:spLocks noGrp="1"/>
          </p:cNvSpPr>
          <p:nvPr>
            <p:ph idx="4294967295"/>
          </p:nvPr>
        </p:nvSpPr>
        <p:spPr>
          <a:xfrm>
            <a:off x="175785" y="1388854"/>
            <a:ext cx="8801100" cy="5236233"/>
          </a:xfrm>
        </p:spPr>
        <p:txBody>
          <a:bodyPr vert="horz" lIns="91440" tIns="45720" rIns="91440" bIns="45720" rtlCol="0" anchor="t">
            <a:noAutofit/>
          </a:bodyPr>
          <a:lstStyle/>
          <a:p>
            <a:pPr marL="227965" indent="-227965" algn="just">
              <a:lnSpc>
                <a:spcPct val="110000"/>
              </a:lnSpc>
              <a:spcBef>
                <a:spcPts val="600"/>
              </a:spcBef>
            </a:pPr>
            <a:r>
              <a:rPr lang="en-GB" sz="1620" dirty="0"/>
              <a:t>Government remains committed to reducing the budget deficit and stabilising the debt-to-GDP ratio.</a:t>
            </a:r>
            <a:endParaRPr lang="en-US" dirty="0"/>
          </a:p>
          <a:p>
            <a:pPr marL="227965" indent="-227965" algn="just">
              <a:lnSpc>
                <a:spcPct val="110000"/>
              </a:lnSpc>
              <a:spcBef>
                <a:spcPts val="600"/>
              </a:spcBef>
            </a:pPr>
            <a:r>
              <a:rPr lang="en-GB" sz="1600" dirty="0"/>
              <a:t>Government will use part of the higher tax revenues associated with the recent commodity price surge to narrow the deficit, and to provide short-term to the most vulnerable, and cover the higher costs of the public-service wage agreement.</a:t>
            </a:r>
            <a:endParaRPr lang="en-GB" sz="1600" dirty="0">
              <a:cs typeface="Calibri"/>
            </a:endParaRPr>
          </a:p>
          <a:p>
            <a:pPr marL="227965" indent="-227965" algn="just">
              <a:lnSpc>
                <a:spcPct val="110000"/>
              </a:lnSpc>
              <a:spcBef>
                <a:spcPts val="600"/>
              </a:spcBef>
            </a:pPr>
            <a:r>
              <a:rPr lang="en-GB" sz="1600" dirty="0"/>
              <a:t>In line with government’s commitment to support vulnerable households, particularly given the impact of COVID-19, additional resources for social </a:t>
            </a:r>
            <a:r>
              <a:rPr lang="en-GB" sz="1600" dirty="0" smtClean="0"/>
              <a:t>protection </a:t>
            </a:r>
            <a:r>
              <a:rPr lang="en-GB" sz="1600" dirty="0"/>
              <a:t>will be considered, if the fiscal situation improves by February 2022. </a:t>
            </a:r>
            <a:endParaRPr lang="en-GB" sz="1600" dirty="0">
              <a:cs typeface="Calibri"/>
            </a:endParaRPr>
          </a:p>
          <a:p>
            <a:pPr marL="227965" indent="-227965" algn="just">
              <a:lnSpc>
                <a:spcPct val="110000"/>
              </a:lnSpc>
              <a:spcBef>
                <a:spcPts val="600"/>
              </a:spcBef>
            </a:pPr>
            <a:r>
              <a:rPr lang="en-GB" sz="1620" dirty="0"/>
              <a:t>Over the next three years, spending will remain restrained. To avoid a widening of the budget deficit, changes to spending will be funded through improved revenue performance or through reprioritisation and reviewing existing programmes. </a:t>
            </a:r>
            <a:endParaRPr lang="en-GB" sz="1620" dirty="0">
              <a:cs typeface="Calibri" panose="020F0502020204030204"/>
            </a:endParaRPr>
          </a:p>
          <a:p>
            <a:pPr marL="227965" indent="-227965" algn="just">
              <a:lnSpc>
                <a:spcPct val="110000"/>
              </a:lnSpc>
              <a:spcBef>
                <a:spcPts val="600"/>
              </a:spcBef>
            </a:pPr>
            <a:r>
              <a:rPr lang="en-GB" sz="1620" dirty="0"/>
              <a:t>Infrastructure projects will be financed through the Infrastructure Fund, using public-private partnerships and other funding arrangements to improve planning and speed up delivery. </a:t>
            </a:r>
            <a:endParaRPr lang="en-GB" sz="1620" dirty="0">
              <a:cs typeface="Calibri" panose="020F0502020204030204"/>
            </a:endParaRPr>
          </a:p>
          <a:p>
            <a:pPr marL="227965" indent="-227965" algn="just">
              <a:lnSpc>
                <a:spcPct val="110000"/>
              </a:lnSpc>
              <a:spcBef>
                <a:spcPts val="600"/>
              </a:spcBef>
            </a:pPr>
            <a:r>
              <a:rPr lang="en-GB" sz="1620" dirty="0"/>
              <a:t>Barring major new shocks or unbudgeted spending commitments, staying the course will lead to a primary fiscal surplus in 2024/25, bringing an end to fiscal consolidation at the end of the MTEF period.   </a:t>
            </a:r>
            <a:endParaRPr lang="en-GB" sz="1620" dirty="0">
              <a:cs typeface="Calibri" panose="020F0502020204030204"/>
            </a:endParaRPr>
          </a:p>
          <a:p>
            <a:pPr marL="227965" indent="-227965" algn="just">
              <a:lnSpc>
                <a:spcPct val="110000"/>
              </a:lnSpc>
              <a:spcBef>
                <a:spcPts val="600"/>
              </a:spcBef>
            </a:pPr>
            <a:r>
              <a:rPr lang="en-GB" sz="1620" dirty="0"/>
              <a:t>This consolidation will be supported by structural reforms to unlock private-sector investment and job creation.</a:t>
            </a:r>
            <a:endParaRPr lang="en-GB" sz="1620" dirty="0">
              <a:cs typeface="Calibri" panose="020F0502020204030204"/>
            </a:endParaRPr>
          </a:p>
        </p:txBody>
      </p:sp>
    </p:spTree>
    <p:extLst>
      <p:ext uri="{BB962C8B-B14F-4D97-AF65-F5344CB8AC3E}">
        <p14:creationId xmlns:p14="http://schemas.microsoft.com/office/powerpoint/2010/main" val="899824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Fiscal framework</a:t>
            </a:r>
            <a:endParaRPr lang="en-US"/>
          </a:p>
        </p:txBody>
      </p:sp>
      <p:sp>
        <p:nvSpPr>
          <p:cNvPr id="3" name="Content Placeholder 2"/>
          <p:cNvSpPr>
            <a:spLocks noGrp="1"/>
          </p:cNvSpPr>
          <p:nvPr>
            <p:ph idx="4294967295"/>
          </p:nvPr>
        </p:nvSpPr>
        <p:spPr>
          <a:xfrm>
            <a:off x="47965" y="4605534"/>
            <a:ext cx="8801100" cy="1716609"/>
          </a:xfrm>
        </p:spPr>
        <p:txBody>
          <a:bodyPr>
            <a:normAutofit/>
          </a:bodyPr>
          <a:lstStyle/>
          <a:p>
            <a:pPr>
              <a:lnSpc>
                <a:spcPct val="110000"/>
              </a:lnSpc>
              <a:spcBef>
                <a:spcPts val="600"/>
              </a:spcBef>
            </a:pPr>
            <a:r>
              <a:rPr lang="en-GB" sz="1800"/>
              <a:t>The consolidated deficit includes national and provincial government, social security funds and public entities.</a:t>
            </a:r>
          </a:p>
          <a:p>
            <a:pPr>
              <a:lnSpc>
                <a:spcPct val="110000"/>
              </a:lnSpc>
              <a:spcBef>
                <a:spcPts val="600"/>
              </a:spcBef>
            </a:pPr>
            <a:r>
              <a:rPr lang="en-GB" sz="1800"/>
              <a:t>The consolidated deficit will narrow from 7.8 per cent of GDP in 2021/22 to 4.9 per cent of GDP in 2024/25. </a:t>
            </a:r>
            <a:endParaRPr lang="en-US" sz="180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821" y="1442823"/>
            <a:ext cx="8723244" cy="3040686"/>
          </a:xfrm>
          <a:prstGeom prst="rect">
            <a:avLst/>
          </a:prstGeom>
          <a:noFill/>
          <a:ln>
            <a:noFill/>
          </a:ln>
        </p:spPr>
      </p:pic>
    </p:spTree>
    <p:extLst>
      <p:ext uri="{BB962C8B-B14F-4D97-AF65-F5344CB8AC3E}">
        <p14:creationId xmlns:p14="http://schemas.microsoft.com/office/powerpoint/2010/main" val="2451849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13" y="681487"/>
            <a:ext cx="7065285" cy="639313"/>
          </a:xfrm>
        </p:spPr>
        <p:txBody>
          <a:bodyPr/>
          <a:lstStyle/>
          <a:p>
            <a:r>
              <a:rPr lang="en-GB" dirty="0"/>
              <a:t>Main budget and primary balances</a:t>
            </a:r>
            <a:endParaRPr lang="en-US" dirty="0"/>
          </a:p>
        </p:txBody>
      </p:sp>
      <p:pic>
        <p:nvPicPr>
          <p:cNvPr id="9" name="Picture 9">
            <a:extLst>
              <a:ext uri="{FF2B5EF4-FFF2-40B4-BE49-F238E27FC236}">
                <a16:creationId xmlns:a16="http://schemas.microsoft.com/office/drawing/2014/main" id="{9758FB20-250B-4595-B4AE-00580C8B3727}"/>
              </a:ext>
            </a:extLst>
          </p:cNvPr>
          <p:cNvPicPr>
            <a:picLocks noChangeAspect="1"/>
          </p:cNvPicPr>
          <p:nvPr/>
        </p:nvPicPr>
        <p:blipFill>
          <a:blip r:embed="rId3"/>
          <a:stretch>
            <a:fillRect/>
          </a:stretch>
        </p:blipFill>
        <p:spPr>
          <a:xfrm>
            <a:off x="4744077" y="1615813"/>
            <a:ext cx="4297145" cy="2792134"/>
          </a:xfrm>
          <a:prstGeom prst="rect">
            <a:avLst/>
          </a:prstGeom>
        </p:spPr>
      </p:pic>
      <p:sp>
        <p:nvSpPr>
          <p:cNvPr id="11" name="TextBox 10">
            <a:extLst>
              <a:ext uri="{FF2B5EF4-FFF2-40B4-BE49-F238E27FC236}">
                <a16:creationId xmlns:a16="http://schemas.microsoft.com/office/drawing/2014/main" id="{93B1A5E4-BD92-4E18-A190-36444756B220}"/>
              </a:ext>
            </a:extLst>
          </p:cNvPr>
          <p:cNvSpPr txBox="1"/>
          <p:nvPr/>
        </p:nvSpPr>
        <p:spPr>
          <a:xfrm>
            <a:off x="51613" y="4703370"/>
            <a:ext cx="8902711" cy="1938992"/>
          </a:xfrm>
          <a:prstGeom prst="rect">
            <a:avLst/>
          </a:prstGeom>
          <a:noFill/>
        </p:spPr>
        <p:txBody>
          <a:bodyPr wrap="square" lIns="91440" tIns="45720" rIns="91440" bIns="45720" rtlCol="0" anchor="t">
            <a:spAutoFit/>
          </a:bodyPr>
          <a:lstStyle/>
          <a:p>
            <a:pPr marL="285750" indent="-285750" algn="just">
              <a:buFont typeface="Arial" panose="020B0604020202020204" pitchFamily="34" charset="0"/>
              <a:buChar char="•"/>
            </a:pPr>
            <a:r>
              <a:rPr lang="en-US" sz="1500">
                <a:ea typeface="+mn-lt"/>
                <a:cs typeface="+mn-lt"/>
              </a:rPr>
              <a:t>South Africa's fiscal position was already weak prior to the economic crisis in 2020</a:t>
            </a:r>
            <a:endParaRPr lang="en-US" sz="1500" dirty="0">
              <a:ea typeface="+mn-lt"/>
              <a:cs typeface="+mn-lt"/>
            </a:endParaRPr>
          </a:p>
          <a:p>
            <a:pPr marL="285750" indent="-285750" algn="just">
              <a:buFont typeface="Arial" panose="020B0604020202020204" pitchFamily="34" charset="0"/>
              <a:buChar char="•"/>
            </a:pPr>
            <a:r>
              <a:rPr lang="en-US" sz="1500">
                <a:ea typeface="+mn-lt"/>
                <a:cs typeface="+mn-lt"/>
              </a:rPr>
              <a:t>The COVID-19 pandemic led to a historic economic contraction, an unprecedented widening of the budget </a:t>
            </a:r>
            <a:r>
              <a:rPr lang="en-US" sz="1500" dirty="0">
                <a:ea typeface="+mn-lt"/>
                <a:cs typeface="+mn-lt"/>
              </a:rPr>
              <a:t>deficit and a spike in debt stock.</a:t>
            </a:r>
            <a:endParaRPr lang="en-US" sz="1500">
              <a:cs typeface="Calibri"/>
            </a:endParaRPr>
          </a:p>
          <a:p>
            <a:pPr marL="285750" indent="-285750" algn="just">
              <a:buFont typeface="Arial" panose="020B0604020202020204" pitchFamily="34" charset="0"/>
              <a:buChar char="•"/>
            </a:pPr>
            <a:r>
              <a:rPr lang="en-US" sz="1500" dirty="0">
                <a:ea typeface="+mn-lt"/>
                <a:cs typeface="+mn-lt"/>
              </a:rPr>
              <a:t>Interest payments now absorb a growing share of national resources, averaging nearly 5 per cent of GDP over the next two years.</a:t>
            </a:r>
            <a:endParaRPr lang="en-US" sz="1500" dirty="0">
              <a:cs typeface="Calibri"/>
            </a:endParaRPr>
          </a:p>
          <a:p>
            <a:pPr marL="285750" indent="-285750" algn="just">
              <a:buFont typeface="Arial" panose="020B0604020202020204" pitchFamily="34" charset="0"/>
              <a:buChar char="•"/>
            </a:pPr>
            <a:r>
              <a:rPr lang="en-US" sz="1500" dirty="0">
                <a:ea typeface="+mn-lt"/>
                <a:cs typeface="+mn-lt"/>
              </a:rPr>
              <a:t>Over the period ahead, government will continue to narrow the budget deficit, which is key to </a:t>
            </a:r>
            <a:r>
              <a:rPr lang="en-US" sz="1500" dirty="0" err="1">
                <a:ea typeface="+mn-lt"/>
                <a:cs typeface="+mn-lt"/>
              </a:rPr>
              <a:t>stabilising</a:t>
            </a:r>
            <a:r>
              <a:rPr lang="en-US" sz="1500" dirty="0">
                <a:ea typeface="+mn-lt"/>
                <a:cs typeface="+mn-lt"/>
              </a:rPr>
              <a:t> the debt-to-GDP ratio. </a:t>
            </a:r>
          </a:p>
          <a:p>
            <a:pPr marL="285750" indent="-285750" algn="just">
              <a:buFont typeface="Arial" panose="020B0604020202020204" pitchFamily="34" charset="0"/>
              <a:buChar char="•"/>
            </a:pPr>
            <a:r>
              <a:rPr lang="en-GB" sz="1500" dirty="0">
                <a:ea typeface="+mn-lt"/>
                <a:cs typeface="+mn-lt"/>
              </a:rPr>
              <a:t>A primary budget surplus is projected by 2024/25.</a:t>
            </a:r>
            <a:endParaRPr lang="en-US" sz="1500" dirty="0">
              <a:ea typeface="+mn-lt"/>
              <a:cs typeface="+mn-lt"/>
            </a:endParaRPr>
          </a:p>
        </p:txBody>
      </p:sp>
      <p:sp>
        <p:nvSpPr>
          <p:cNvPr id="7" name="Content Placeholder 2">
            <a:extLst>
              <a:ext uri="{FF2B5EF4-FFF2-40B4-BE49-F238E27FC236}">
                <a16:creationId xmlns:a16="http://schemas.microsoft.com/office/drawing/2014/main" id="{CF9BC233-6928-478B-A72F-961F47F0DCB7}"/>
              </a:ext>
            </a:extLst>
          </p:cNvPr>
          <p:cNvSpPr txBox="1">
            <a:spLocks/>
          </p:cNvSpPr>
          <p:nvPr/>
        </p:nvSpPr>
        <p:spPr>
          <a:xfrm>
            <a:off x="4831286" y="1337722"/>
            <a:ext cx="2471778" cy="363048"/>
          </a:xfrm>
          <a:prstGeom prst="rect">
            <a:avLst/>
          </a:prstGeom>
        </p:spPr>
        <p:txBody>
          <a:bodyPr vert="horz" lIns="91440" tIns="45720" rIns="91440" bIns="45720" rtlCol="0" anchor="t">
            <a:normAutofit fontScale="92500" lnSpcReduction="10000"/>
          </a:bodyPr>
          <a:lstStyle>
            <a:lvl1pPr marL="228166" indent="-228166" algn="l" defTabSz="912663" rtl="0" eaLnBrk="1" latinLnBrk="0" hangingPunct="1">
              <a:lnSpc>
                <a:spcPct val="90000"/>
              </a:lnSpc>
              <a:spcBef>
                <a:spcPts val="998"/>
              </a:spcBef>
              <a:buFont typeface="Arial" panose="020B0604020202020204" pitchFamily="34" charset="0"/>
              <a:buChar char="•"/>
              <a:defRPr sz="2795" kern="1200">
                <a:solidFill>
                  <a:schemeClr val="tx1"/>
                </a:solidFill>
                <a:latin typeface="+mn-lt"/>
                <a:ea typeface="+mn-ea"/>
                <a:cs typeface="+mn-cs"/>
              </a:defRPr>
            </a:lvl1pPr>
            <a:lvl2pPr marL="684497" indent="-228166" algn="l" defTabSz="912663" rtl="0" eaLnBrk="1" latinLnBrk="0" hangingPunct="1">
              <a:lnSpc>
                <a:spcPct val="90000"/>
              </a:lnSpc>
              <a:spcBef>
                <a:spcPts val="499"/>
              </a:spcBef>
              <a:buFont typeface="Arial" panose="020B0604020202020204" pitchFamily="34" charset="0"/>
              <a:buChar char="•"/>
              <a:defRPr sz="2395" kern="1200">
                <a:solidFill>
                  <a:schemeClr val="tx1"/>
                </a:solidFill>
                <a:latin typeface="+mn-lt"/>
                <a:ea typeface="+mn-ea"/>
                <a:cs typeface="+mn-cs"/>
              </a:defRPr>
            </a:lvl2pPr>
            <a:lvl3pPr marL="1140828" indent="-228166" algn="l" defTabSz="912663" rtl="0" eaLnBrk="1" latinLnBrk="0" hangingPunct="1">
              <a:lnSpc>
                <a:spcPct val="90000"/>
              </a:lnSpc>
              <a:spcBef>
                <a:spcPts val="499"/>
              </a:spcBef>
              <a:buFont typeface="Arial" panose="020B0604020202020204" pitchFamily="34" charset="0"/>
              <a:buChar char="•"/>
              <a:defRPr sz="1996" kern="1200">
                <a:solidFill>
                  <a:schemeClr val="tx1"/>
                </a:solidFill>
                <a:latin typeface="+mn-lt"/>
                <a:ea typeface="+mn-ea"/>
                <a:cs typeface="+mn-cs"/>
              </a:defRPr>
            </a:lvl3pPr>
            <a:lvl4pPr marL="1597160"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4pPr>
            <a:lvl5pPr marL="2053491"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5pPr>
            <a:lvl6pPr marL="2509822"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6154"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2485"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78816"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lnSpc>
                <a:spcPct val="110000"/>
              </a:lnSpc>
              <a:spcBef>
                <a:spcPts val="600"/>
              </a:spcBef>
              <a:buNone/>
            </a:pPr>
            <a:r>
              <a:rPr lang="en-GB" sz="1800" b="1">
                <a:ea typeface="+mn-lt"/>
                <a:cs typeface="+mn-lt"/>
              </a:rPr>
              <a:t>Main budget balance</a:t>
            </a:r>
            <a:endParaRPr lang="en-US" sz="1800" b="1">
              <a:cs typeface="Calibri"/>
            </a:endParaRPr>
          </a:p>
        </p:txBody>
      </p:sp>
      <p:sp>
        <p:nvSpPr>
          <p:cNvPr id="8" name="Content Placeholder 2">
            <a:extLst>
              <a:ext uri="{FF2B5EF4-FFF2-40B4-BE49-F238E27FC236}">
                <a16:creationId xmlns:a16="http://schemas.microsoft.com/office/drawing/2014/main" id="{CF9BC233-6928-478B-A72F-961F47F0DCB7}"/>
              </a:ext>
            </a:extLst>
          </p:cNvPr>
          <p:cNvSpPr txBox="1">
            <a:spLocks/>
          </p:cNvSpPr>
          <p:nvPr/>
        </p:nvSpPr>
        <p:spPr>
          <a:xfrm>
            <a:off x="310652" y="1323246"/>
            <a:ext cx="3549445" cy="360603"/>
          </a:xfrm>
          <a:prstGeom prst="rect">
            <a:avLst/>
          </a:prstGeom>
        </p:spPr>
        <p:txBody>
          <a:bodyPr vert="horz" lIns="91440" tIns="45720" rIns="91440" bIns="45720" rtlCol="0" anchor="t">
            <a:normAutofit fontScale="92500" lnSpcReduction="10000"/>
          </a:bodyPr>
          <a:lstStyle>
            <a:lvl1pPr marL="228166" indent="-228166" algn="l" defTabSz="912663" rtl="0" eaLnBrk="1" latinLnBrk="0" hangingPunct="1">
              <a:lnSpc>
                <a:spcPct val="90000"/>
              </a:lnSpc>
              <a:spcBef>
                <a:spcPts val="998"/>
              </a:spcBef>
              <a:buFont typeface="Arial" panose="020B0604020202020204" pitchFamily="34" charset="0"/>
              <a:buChar char="•"/>
              <a:defRPr sz="2795" kern="1200">
                <a:solidFill>
                  <a:schemeClr val="tx1"/>
                </a:solidFill>
                <a:latin typeface="+mn-lt"/>
                <a:ea typeface="+mn-ea"/>
                <a:cs typeface="+mn-cs"/>
              </a:defRPr>
            </a:lvl1pPr>
            <a:lvl2pPr marL="684497" indent="-228166" algn="l" defTabSz="912663" rtl="0" eaLnBrk="1" latinLnBrk="0" hangingPunct="1">
              <a:lnSpc>
                <a:spcPct val="90000"/>
              </a:lnSpc>
              <a:spcBef>
                <a:spcPts val="499"/>
              </a:spcBef>
              <a:buFont typeface="Arial" panose="020B0604020202020204" pitchFamily="34" charset="0"/>
              <a:buChar char="•"/>
              <a:defRPr sz="2395" kern="1200">
                <a:solidFill>
                  <a:schemeClr val="tx1"/>
                </a:solidFill>
                <a:latin typeface="+mn-lt"/>
                <a:ea typeface="+mn-ea"/>
                <a:cs typeface="+mn-cs"/>
              </a:defRPr>
            </a:lvl2pPr>
            <a:lvl3pPr marL="1140828" indent="-228166" algn="l" defTabSz="912663" rtl="0" eaLnBrk="1" latinLnBrk="0" hangingPunct="1">
              <a:lnSpc>
                <a:spcPct val="90000"/>
              </a:lnSpc>
              <a:spcBef>
                <a:spcPts val="499"/>
              </a:spcBef>
              <a:buFont typeface="Arial" panose="020B0604020202020204" pitchFamily="34" charset="0"/>
              <a:buChar char="•"/>
              <a:defRPr sz="1996" kern="1200">
                <a:solidFill>
                  <a:schemeClr val="tx1"/>
                </a:solidFill>
                <a:latin typeface="+mn-lt"/>
                <a:ea typeface="+mn-ea"/>
                <a:cs typeface="+mn-cs"/>
              </a:defRPr>
            </a:lvl3pPr>
            <a:lvl4pPr marL="1597160"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4pPr>
            <a:lvl5pPr marL="2053491"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5pPr>
            <a:lvl6pPr marL="2509822"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6154"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2485"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78816"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lnSpc>
                <a:spcPct val="110000"/>
              </a:lnSpc>
              <a:spcBef>
                <a:spcPts val="600"/>
              </a:spcBef>
              <a:buNone/>
            </a:pPr>
            <a:r>
              <a:rPr lang="en-GB" sz="1800" b="1">
                <a:ea typeface="+mn-lt"/>
                <a:cs typeface="+mn-lt"/>
              </a:rPr>
              <a:t>Main budget primary balance*</a:t>
            </a:r>
            <a:endParaRPr lang="en-US" sz="1800" b="1">
              <a:cs typeface="Calibri"/>
            </a:endParaRPr>
          </a:p>
        </p:txBody>
      </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612" y="1622260"/>
            <a:ext cx="4637274" cy="2843659"/>
          </a:xfrm>
          <a:prstGeom prst="rect">
            <a:avLst/>
          </a:prstGeom>
          <a:noFill/>
          <a:ln>
            <a:noFill/>
          </a:ln>
        </p:spPr>
      </p:pic>
      <p:sp>
        <p:nvSpPr>
          <p:cNvPr id="12" name="Content Placeholder 2">
            <a:extLst>
              <a:ext uri="{FF2B5EF4-FFF2-40B4-BE49-F238E27FC236}">
                <a16:creationId xmlns:a16="http://schemas.microsoft.com/office/drawing/2014/main" id="{CF9BC233-6928-478B-A72F-961F47F0DCB7}"/>
              </a:ext>
            </a:extLst>
          </p:cNvPr>
          <p:cNvSpPr txBox="1">
            <a:spLocks/>
          </p:cNvSpPr>
          <p:nvPr/>
        </p:nvSpPr>
        <p:spPr>
          <a:xfrm>
            <a:off x="51612" y="4482842"/>
            <a:ext cx="5355030" cy="238961"/>
          </a:xfrm>
          <a:prstGeom prst="rect">
            <a:avLst/>
          </a:prstGeom>
        </p:spPr>
        <p:txBody>
          <a:bodyPr vert="horz" lIns="91440" tIns="45720" rIns="91440" bIns="45720" rtlCol="0" anchor="t">
            <a:normAutofit fontScale="92500" lnSpcReduction="10000"/>
          </a:bodyPr>
          <a:lstStyle>
            <a:lvl1pPr marL="228166" indent="-228166" algn="l" defTabSz="912663" rtl="0" eaLnBrk="1" latinLnBrk="0" hangingPunct="1">
              <a:lnSpc>
                <a:spcPct val="90000"/>
              </a:lnSpc>
              <a:spcBef>
                <a:spcPts val="998"/>
              </a:spcBef>
              <a:buFont typeface="Arial" panose="020B0604020202020204" pitchFamily="34" charset="0"/>
              <a:buChar char="•"/>
              <a:defRPr sz="2795" kern="1200">
                <a:solidFill>
                  <a:schemeClr val="tx1"/>
                </a:solidFill>
                <a:latin typeface="+mn-lt"/>
                <a:ea typeface="+mn-ea"/>
                <a:cs typeface="+mn-cs"/>
              </a:defRPr>
            </a:lvl1pPr>
            <a:lvl2pPr marL="684497" indent="-228166" algn="l" defTabSz="912663" rtl="0" eaLnBrk="1" latinLnBrk="0" hangingPunct="1">
              <a:lnSpc>
                <a:spcPct val="90000"/>
              </a:lnSpc>
              <a:spcBef>
                <a:spcPts val="499"/>
              </a:spcBef>
              <a:buFont typeface="Arial" panose="020B0604020202020204" pitchFamily="34" charset="0"/>
              <a:buChar char="•"/>
              <a:defRPr sz="2395" kern="1200">
                <a:solidFill>
                  <a:schemeClr val="tx1"/>
                </a:solidFill>
                <a:latin typeface="+mn-lt"/>
                <a:ea typeface="+mn-ea"/>
                <a:cs typeface="+mn-cs"/>
              </a:defRPr>
            </a:lvl2pPr>
            <a:lvl3pPr marL="1140828" indent="-228166" algn="l" defTabSz="912663" rtl="0" eaLnBrk="1" latinLnBrk="0" hangingPunct="1">
              <a:lnSpc>
                <a:spcPct val="90000"/>
              </a:lnSpc>
              <a:spcBef>
                <a:spcPts val="499"/>
              </a:spcBef>
              <a:buFont typeface="Arial" panose="020B0604020202020204" pitchFamily="34" charset="0"/>
              <a:buChar char="•"/>
              <a:defRPr sz="1996" kern="1200">
                <a:solidFill>
                  <a:schemeClr val="tx1"/>
                </a:solidFill>
                <a:latin typeface="+mn-lt"/>
                <a:ea typeface="+mn-ea"/>
                <a:cs typeface="+mn-cs"/>
              </a:defRPr>
            </a:lvl3pPr>
            <a:lvl4pPr marL="1597160"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4pPr>
            <a:lvl5pPr marL="2053491"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5pPr>
            <a:lvl6pPr marL="2509822"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6pPr>
            <a:lvl7pPr marL="2966154"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7pPr>
            <a:lvl8pPr marL="3422485"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8pPr>
            <a:lvl9pPr marL="3878816" indent="-228166" algn="l" defTabSz="912663" rtl="0" eaLnBrk="1" latinLnBrk="0" hangingPunct="1">
              <a:lnSpc>
                <a:spcPct val="90000"/>
              </a:lnSpc>
              <a:spcBef>
                <a:spcPts val="499"/>
              </a:spcBef>
              <a:buFont typeface="Arial" panose="020B0604020202020204" pitchFamily="34" charset="0"/>
              <a:buChar char="•"/>
              <a:defRPr sz="1797" kern="1200">
                <a:solidFill>
                  <a:schemeClr val="tx1"/>
                </a:solidFill>
                <a:latin typeface="+mn-lt"/>
                <a:ea typeface="+mn-ea"/>
                <a:cs typeface="+mn-cs"/>
              </a:defRPr>
            </a:lvl9pPr>
          </a:lstStyle>
          <a:p>
            <a:pPr marL="0" indent="0" algn="just">
              <a:buNone/>
              <a:tabLst>
                <a:tab pos="180340" algn="l"/>
                <a:tab pos="540385" algn="l"/>
              </a:tabLst>
            </a:pPr>
            <a:r>
              <a:rPr lang="en-ZA" sz="1200" i="1">
                <a:latin typeface="Calibri" panose="020F0502020204030204" pitchFamily="34" charset="0"/>
                <a:ea typeface="Times New Roman" panose="02020603050405020304" pitchFamily="18" charset="0"/>
                <a:cs typeface="Arial" panose="020B0604020202020204" pitchFamily="34" charset="0"/>
              </a:rPr>
              <a:t>*Excludes Eskom financial support and transactions in financial assets and liabilities</a:t>
            </a:r>
          </a:p>
        </p:txBody>
      </p:sp>
    </p:spTree>
    <p:extLst>
      <p:ext uri="{BB962C8B-B14F-4D97-AF65-F5344CB8AC3E}">
        <p14:creationId xmlns:p14="http://schemas.microsoft.com/office/powerpoint/2010/main" val="400067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Revenue outlook</a:t>
            </a:r>
            <a:endParaRPr lang="en-US"/>
          </a:p>
        </p:txBody>
      </p:sp>
      <p:sp>
        <p:nvSpPr>
          <p:cNvPr id="3" name="Content Placeholder 2"/>
          <p:cNvSpPr>
            <a:spLocks noGrp="1"/>
          </p:cNvSpPr>
          <p:nvPr>
            <p:ph idx="4294967295"/>
          </p:nvPr>
        </p:nvSpPr>
        <p:spPr>
          <a:xfrm>
            <a:off x="100720" y="3480179"/>
            <a:ext cx="8801100" cy="3069617"/>
          </a:xfrm>
        </p:spPr>
        <p:txBody>
          <a:bodyPr vert="horz" lIns="91440" tIns="45720" rIns="91440" bIns="45720" rtlCol="0" anchor="t">
            <a:normAutofit fontScale="77500" lnSpcReduction="20000"/>
          </a:bodyPr>
          <a:lstStyle/>
          <a:p>
            <a:pPr marL="227965" indent="-227965" algn="just">
              <a:lnSpc>
                <a:spcPct val="110000"/>
              </a:lnSpc>
              <a:spcBef>
                <a:spcPts val="600"/>
              </a:spcBef>
            </a:pPr>
            <a:r>
              <a:rPr lang="en-US" sz="2600" dirty="0"/>
              <a:t>Surging commodity prices have improved the in-year revenue outlook, yet these temporary benefits result in declining surpluses over the medium term. </a:t>
            </a:r>
            <a:endParaRPr lang="en-US"/>
          </a:p>
          <a:p>
            <a:pPr marL="227965" indent="-227965" algn="just">
              <a:lnSpc>
                <a:spcPct val="110000"/>
              </a:lnSpc>
              <a:spcBef>
                <a:spcPts val="600"/>
              </a:spcBef>
            </a:pPr>
            <a:r>
              <a:rPr lang="en-US" sz="2600" dirty="0"/>
              <a:t>Revised revenue projections fall short of pre-COVID-19 expectations by       R284.7 billion until 2022/23.</a:t>
            </a:r>
            <a:endParaRPr lang="en-US" sz="2600" dirty="0">
              <a:cs typeface="Calibri"/>
            </a:endParaRPr>
          </a:p>
          <a:p>
            <a:pPr marL="227965" indent="-227965" algn="just">
              <a:lnSpc>
                <a:spcPct val="110000"/>
              </a:lnSpc>
              <a:spcBef>
                <a:spcPts val="600"/>
              </a:spcBef>
            </a:pPr>
            <a:r>
              <a:rPr lang="en-US" sz="2600" dirty="0"/>
              <a:t>Overall buoyancies beyond 2021/22 are lowered as the terms of trade </a:t>
            </a:r>
            <a:r>
              <a:rPr lang="en-US" sz="2600"/>
              <a:t>momentum  dissipates, and the outlook for several major tax bases declines </a:t>
            </a:r>
            <a:r>
              <a:rPr lang="en-US" sz="2600" dirty="0"/>
              <a:t>relative to 2021 Budget estimates.</a:t>
            </a:r>
            <a:endParaRPr lang="en-US" sz="2600" dirty="0">
              <a:cs typeface="Calibri"/>
            </a:endParaRPr>
          </a:p>
          <a:p>
            <a:pPr marL="227965" indent="-227965" algn="just">
              <a:lnSpc>
                <a:spcPct val="110000"/>
              </a:lnSpc>
              <a:spcBef>
                <a:spcPts val="600"/>
              </a:spcBef>
            </a:pPr>
            <a:r>
              <a:rPr lang="en-US" sz="2600" dirty="0"/>
              <a:t>Further improvement in the tax-to-GDP ratio over the medium term depends on sustained economic growth and greater efficiency in revenue collection. </a:t>
            </a:r>
            <a:endParaRPr lang="en-US" sz="2600" dirty="0">
              <a:cs typeface="Calibri" panose="020F0502020204030204"/>
            </a:endParaRPr>
          </a:p>
          <a:p>
            <a:pPr marL="227965" indent="-227965">
              <a:lnSpc>
                <a:spcPct val="110000"/>
              </a:lnSpc>
              <a:spcBef>
                <a:spcPts val="600"/>
              </a:spcBef>
            </a:pPr>
            <a:endParaRPr lang="en-US">
              <a:cs typeface="Calibri" panose="020F0502020204030204"/>
            </a:endParaRPr>
          </a:p>
        </p:txBody>
      </p:sp>
      <p:pic>
        <p:nvPicPr>
          <p:cNvPr id="4" name="Picture 3"/>
          <p:cNvPicPr>
            <a:picLocks noChangeAspect="1"/>
          </p:cNvPicPr>
          <p:nvPr/>
        </p:nvPicPr>
        <p:blipFill>
          <a:blip r:embed="rId3"/>
          <a:stretch>
            <a:fillRect/>
          </a:stretch>
        </p:blipFill>
        <p:spPr>
          <a:xfrm>
            <a:off x="100721" y="1374656"/>
            <a:ext cx="8893913" cy="2051664"/>
          </a:xfrm>
          <a:prstGeom prst="rect">
            <a:avLst/>
          </a:prstGeom>
        </p:spPr>
      </p:pic>
    </p:spTree>
    <p:extLst>
      <p:ext uri="{BB962C8B-B14F-4D97-AF65-F5344CB8AC3E}">
        <p14:creationId xmlns:p14="http://schemas.microsoft.com/office/powerpoint/2010/main" val="3344499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77" y="620039"/>
            <a:ext cx="8715009" cy="501396"/>
          </a:xfrm>
        </p:spPr>
        <p:txBody>
          <a:bodyPr/>
          <a:lstStyle/>
          <a:p>
            <a:r>
              <a:rPr lang="en-GB" dirty="0"/>
              <a:t>Fiscal response to COVID-19 and social needs</a:t>
            </a:r>
            <a:endParaRPr lang="en-US" dirty="0"/>
          </a:p>
        </p:txBody>
      </p:sp>
      <p:pic>
        <p:nvPicPr>
          <p:cNvPr id="7" name="Content Placeholder 6">
            <a:extLst>
              <a:ext uri="{FF2B5EF4-FFF2-40B4-BE49-F238E27FC236}">
                <a16:creationId xmlns:a16="http://schemas.microsoft.com/office/drawing/2014/main" id="{0C21C264-C98B-435E-8760-D783C9574DE0}"/>
              </a:ext>
            </a:extLst>
          </p:cNvPr>
          <p:cNvPicPr>
            <a:picLocks noGrp="1" noChangeAspect="1"/>
          </p:cNvPicPr>
          <p:nvPr>
            <p:ph idx="1"/>
          </p:nvPr>
        </p:nvPicPr>
        <p:blipFill rotWithShape="1">
          <a:blip r:embed="rId3"/>
          <a:srcRect b="21558"/>
          <a:stretch/>
        </p:blipFill>
        <p:spPr>
          <a:xfrm>
            <a:off x="109577" y="1390465"/>
            <a:ext cx="5582199" cy="3069392"/>
          </a:xfrm>
          <a:prstGeom prst="rect">
            <a:avLst/>
          </a:prstGeom>
        </p:spPr>
      </p:pic>
      <p:sp>
        <p:nvSpPr>
          <p:cNvPr id="8" name="TextBox 7">
            <a:extLst>
              <a:ext uri="{FF2B5EF4-FFF2-40B4-BE49-F238E27FC236}">
                <a16:creationId xmlns:a16="http://schemas.microsoft.com/office/drawing/2014/main" id="{11ADD506-0532-4C82-8E17-4994301BDFC1}"/>
              </a:ext>
            </a:extLst>
          </p:cNvPr>
          <p:cNvSpPr txBox="1"/>
          <p:nvPr/>
        </p:nvSpPr>
        <p:spPr>
          <a:xfrm>
            <a:off x="172634" y="4584063"/>
            <a:ext cx="8861791" cy="1815882"/>
          </a:xfrm>
          <a:prstGeom prst="rect">
            <a:avLst/>
          </a:prstGeom>
          <a:noFill/>
        </p:spPr>
        <p:txBody>
          <a:bodyPr wrap="square" rtlCol="0">
            <a:spAutoFit/>
          </a:bodyPr>
          <a:lstStyle/>
          <a:p>
            <a:pPr marL="285750" indent="-285750" algn="just">
              <a:buFont typeface="Arial" panose="020B0604020202020204" pitchFamily="34" charset="0"/>
              <a:buChar char="•"/>
            </a:pPr>
            <a:r>
              <a:rPr lang="en-GB" sz="1600" dirty="0"/>
              <a:t>An allocation of R3.9 billion for SASRIA – for balance sheet support to ensure that claims following the July public violence are settled. A further provisional allocation of R11 billion is provided for in the 2021/22 fiscal framework, should further support be required in the current year.</a:t>
            </a:r>
          </a:p>
          <a:p>
            <a:pPr marL="285750" indent="-285750" algn="just">
              <a:buFont typeface="Arial" panose="020B0604020202020204" pitchFamily="34" charset="0"/>
              <a:buChar char="•"/>
            </a:pPr>
            <a:r>
              <a:rPr lang="en-GB" sz="1600" dirty="0"/>
              <a:t>Support for small businesses affected by COVID-19 restrictions and the July public violence, amounting to R1.3 billion.  </a:t>
            </a:r>
          </a:p>
          <a:p>
            <a:pPr marL="285750" indent="-285750" algn="just">
              <a:buFont typeface="Arial" panose="020B0604020202020204" pitchFamily="34" charset="0"/>
              <a:buChar char="•"/>
            </a:pPr>
            <a:r>
              <a:rPr lang="en-GB" sz="1600" dirty="0"/>
              <a:t>Additional funding totalling R950 million allocated to the South African Police Service and the South African National Defence Force.</a:t>
            </a:r>
          </a:p>
        </p:txBody>
      </p:sp>
      <p:sp>
        <p:nvSpPr>
          <p:cNvPr id="3" name="Rectangle 2"/>
          <p:cNvSpPr/>
          <p:nvPr/>
        </p:nvSpPr>
        <p:spPr>
          <a:xfrm>
            <a:off x="5753923" y="1390465"/>
            <a:ext cx="3269412" cy="3123932"/>
          </a:xfrm>
          <a:prstGeom prst="rect">
            <a:avLst/>
          </a:prstGeom>
        </p:spPr>
        <p:txBody>
          <a:bodyPr wrap="square" lIns="91440" tIns="45720" rIns="91440" bIns="45720" anchor="t">
            <a:spAutoFit/>
          </a:bodyPr>
          <a:lstStyle/>
          <a:p>
            <a:pPr marL="285750" indent="-285750" algn="just">
              <a:spcAft>
                <a:spcPts val="600"/>
              </a:spcAft>
              <a:buFont typeface="Arial" panose="020B0604020202020204" pitchFamily="34" charset="0"/>
              <a:buChar char="•"/>
            </a:pPr>
            <a:r>
              <a:rPr lang="en-US" sz="1600"/>
              <a:t>Higher-than-expected revenue collection enabled government to respond with a fiscal package of R37.9 billion in 2021/22.</a:t>
            </a:r>
          </a:p>
          <a:p>
            <a:pPr marL="285750" indent="-285750" algn="just">
              <a:spcAft>
                <a:spcPts val="600"/>
              </a:spcAft>
              <a:buFont typeface="Arial" panose="020B0604020202020204" pitchFamily="34" charset="0"/>
              <a:buChar char="•"/>
            </a:pPr>
            <a:r>
              <a:rPr lang="en-US" sz="1600"/>
              <a:t>The spending measures include </a:t>
            </a:r>
            <a:r>
              <a:rPr lang="en-GB" sz="1600"/>
              <a:t>reintroduction of the temporary R350 </a:t>
            </a:r>
            <a:r>
              <a:rPr lang="en-GB" sz="1600" i="1"/>
              <a:t>special COVID-19 social relief of distress grant </a:t>
            </a:r>
            <a:r>
              <a:rPr lang="en-GB" sz="1600"/>
              <a:t>until the end of 2021/22, with broadened eligibility to include caregivers who receive the child support grant.</a:t>
            </a:r>
            <a:endParaRPr lang="en-US" sz="1600"/>
          </a:p>
        </p:txBody>
      </p:sp>
    </p:spTree>
    <p:extLst>
      <p:ext uri="{BB962C8B-B14F-4D97-AF65-F5344CB8AC3E}">
        <p14:creationId xmlns:p14="http://schemas.microsoft.com/office/powerpoint/2010/main" val="2750669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2311</TotalTime>
  <Words>2508</Words>
  <Application>Microsoft Office PowerPoint</Application>
  <PresentationFormat>On-screen Show (4:3)</PresentationFormat>
  <Paragraphs>222</Paragraphs>
  <Slides>30</Slides>
  <Notes>11</Notes>
  <HiddenSlides>4</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Times New Roman</vt:lpstr>
      <vt:lpstr>Wingdings</vt:lpstr>
      <vt:lpstr>Office Theme</vt:lpstr>
      <vt:lpstr>Budget update MTBPS</vt:lpstr>
      <vt:lpstr>Overview</vt:lpstr>
      <vt:lpstr>Global economic recovery still impacted by covid-19</vt:lpstr>
      <vt:lpstr>Domestic economic outlook</vt:lpstr>
      <vt:lpstr>Fiscal strategy</vt:lpstr>
      <vt:lpstr>Fiscal framework</vt:lpstr>
      <vt:lpstr>Main budget and primary balances</vt:lpstr>
      <vt:lpstr>Revenue outlook</vt:lpstr>
      <vt:lpstr>Fiscal response to COVID-19 and social needs</vt:lpstr>
      <vt:lpstr>Medium-term expenditure outlook</vt:lpstr>
      <vt:lpstr>Social wage accounts for majority of non-interest spending</vt:lpstr>
      <vt:lpstr>Considerations</vt:lpstr>
      <vt:lpstr>MTBPS – growth and fiscal balance</vt:lpstr>
      <vt:lpstr>Gap between revenue and expenditure and non-interest expenditure</vt:lpstr>
      <vt:lpstr>22/23 budget over three timeframes</vt:lpstr>
      <vt:lpstr>Provincial equitable share formula (PES) 22/23 over three timeframes</vt:lpstr>
      <vt:lpstr>Division of revenue and unallocated amounts</vt:lpstr>
      <vt:lpstr>Division of revenue share (%)</vt:lpstr>
      <vt:lpstr>MTBPS - revenue</vt:lpstr>
      <vt:lpstr>MTBPS - expenditure</vt:lpstr>
      <vt:lpstr>Health pressures</vt:lpstr>
      <vt:lpstr>Social Development pressures</vt:lpstr>
      <vt:lpstr>Education pressures</vt:lpstr>
      <vt:lpstr>Other large spending pressures</vt:lpstr>
      <vt:lpstr>Presidential Employment programme</vt:lpstr>
      <vt:lpstr>2021/22 ADJUSTMENTS BUDGET (health)</vt:lpstr>
      <vt:lpstr>CHANGES TO CONDITIONAL GRANTS  – 2022 MTEF (Health)</vt:lpstr>
      <vt:lpstr>CHANGES TO CONDITIONAL GRANTS – 2022 MTEF (Health)</vt:lpstr>
      <vt:lpstr>HEALTH FUNCTION DISCUSSIONS</vt:lpstr>
      <vt:lpstr>Conclusion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Vusi Maupa</cp:lastModifiedBy>
  <cp:revision>115</cp:revision>
  <dcterms:created xsi:type="dcterms:W3CDTF">2017-06-12T08:43:34Z</dcterms:created>
  <dcterms:modified xsi:type="dcterms:W3CDTF">2021-11-18T07:25:25Z</dcterms:modified>
</cp:coreProperties>
</file>